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9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FED14-B610-4AFC-821A-3609C8A419D3}" type="datetimeFigureOut">
              <a:rPr lang="zh-TW" altLang="en-US" smtClean="0"/>
              <a:t>2010/7/17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1265E-28E3-4958-ABD3-24BF9AECF9A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CBBBC-EAD5-4B2B-AB08-6EAEB32379C3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EF7DC7-4899-415D-94C6-A96A90056EE7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926408-7A82-4B8E-9A13-626DEB7CB09B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audio" Target="../media/audio1.wav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EED7E-6455-4CDE-A6B9-753D40533A44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64195" name="Text Box 2"/>
          <p:cNvSpPr txBox="1">
            <a:spLocks noChangeArrowheads="1"/>
          </p:cNvSpPr>
          <p:nvPr/>
        </p:nvSpPr>
        <p:spPr bwMode="auto">
          <a:xfrm>
            <a:off x="3124200" y="3048000"/>
            <a:ext cx="15255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1970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年代後期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注重分析階段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Data</a:t>
            </a:r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導向</a:t>
            </a:r>
          </a:p>
          <a:p>
            <a:pPr algn="l" eaLnBrk="0" hangingPunct="0">
              <a:buFontTx/>
              <a:buChar char="•"/>
            </a:pPr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 集體分析</a:t>
            </a:r>
            <a:endParaRPr kumimoji="0" lang="zh-TW" altLang="en-US" sz="160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081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ISD</a:t>
            </a:r>
            <a:r>
              <a:rPr lang="zh-TW" altLang="zh-TW" smtClean="0"/>
              <a:t>開發技術的演進史</a:t>
            </a:r>
            <a:endParaRPr lang="zh-TW" altLang="en-US" smtClean="0"/>
          </a:p>
        </p:txBody>
      </p:sp>
      <p:sp>
        <p:nvSpPr>
          <p:cNvPr id="26419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76250" y="1268413"/>
            <a:ext cx="8229600" cy="449262"/>
          </a:xfrm>
        </p:spPr>
        <p:txBody>
          <a:bodyPr/>
          <a:lstStyle/>
          <a:p>
            <a:pPr eaLnBrk="1" hangingPunct="1"/>
            <a:endParaRPr lang="zh-TW" altLang="zh-TW" dirty="0" smtClean="0"/>
          </a:p>
        </p:txBody>
      </p:sp>
      <p:sp>
        <p:nvSpPr>
          <p:cNvPr id="264198" name="Text Box 5"/>
          <p:cNvSpPr txBox="1">
            <a:spLocks noChangeArrowheads="1"/>
          </p:cNvSpPr>
          <p:nvPr/>
        </p:nvSpPr>
        <p:spPr bwMode="auto">
          <a:xfrm>
            <a:off x="1066800" y="1676400"/>
            <a:ext cx="6991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1950                        1970                        1980                       1990                       2000</a:t>
            </a:r>
          </a:p>
        </p:txBody>
      </p:sp>
      <p:sp>
        <p:nvSpPr>
          <p:cNvPr id="264199" name="Rectangle 6"/>
          <p:cNvSpPr>
            <a:spLocks noChangeArrowheads="1"/>
          </p:cNvSpPr>
          <p:nvPr/>
        </p:nvSpPr>
        <p:spPr bwMode="auto">
          <a:xfrm flipV="1">
            <a:off x="3962400" y="2195513"/>
            <a:ext cx="74613" cy="7000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0" name="AutoShape 7"/>
          <p:cNvSpPr>
            <a:spLocks noChangeArrowheads="1"/>
          </p:cNvSpPr>
          <p:nvPr/>
        </p:nvSpPr>
        <p:spPr bwMode="auto">
          <a:xfrm flipH="1" flipV="1">
            <a:off x="3902075" y="2852738"/>
            <a:ext cx="198438" cy="223837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1" name="Rectangle 8"/>
          <p:cNvSpPr>
            <a:spLocks noChangeArrowheads="1"/>
          </p:cNvSpPr>
          <p:nvPr/>
        </p:nvSpPr>
        <p:spPr bwMode="auto">
          <a:xfrm flipV="1">
            <a:off x="5105400" y="2195513"/>
            <a:ext cx="74613" cy="10048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2" name="Rectangle 9"/>
          <p:cNvSpPr>
            <a:spLocks noChangeArrowheads="1"/>
          </p:cNvSpPr>
          <p:nvPr/>
        </p:nvSpPr>
        <p:spPr bwMode="auto">
          <a:xfrm flipV="1">
            <a:off x="5943600" y="2195513"/>
            <a:ext cx="74613" cy="16906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3" name="Rectangle 10"/>
          <p:cNvSpPr>
            <a:spLocks noChangeArrowheads="1"/>
          </p:cNvSpPr>
          <p:nvPr/>
        </p:nvSpPr>
        <p:spPr bwMode="auto">
          <a:xfrm flipV="1">
            <a:off x="6553200" y="2195513"/>
            <a:ext cx="74613" cy="23764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4" name="Rectangle 11"/>
          <p:cNvSpPr>
            <a:spLocks noChangeArrowheads="1"/>
          </p:cNvSpPr>
          <p:nvPr/>
        </p:nvSpPr>
        <p:spPr bwMode="auto">
          <a:xfrm flipV="1">
            <a:off x="7696200" y="2195513"/>
            <a:ext cx="74613" cy="31384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447800" y="2043113"/>
            <a:ext cx="6324600" cy="152400"/>
            <a:chOff x="960" y="1344"/>
            <a:chExt cx="3110" cy="1249"/>
          </a:xfrm>
        </p:grpSpPr>
        <p:sp>
          <p:nvSpPr>
            <p:cNvPr id="264219" name="Line 13"/>
            <p:cNvSpPr>
              <a:spLocks noChangeShapeType="1"/>
            </p:cNvSpPr>
            <p:nvPr/>
          </p:nvSpPr>
          <p:spPr bwMode="auto">
            <a:xfrm>
              <a:off x="960" y="1344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4220" name="Line 14"/>
            <p:cNvSpPr>
              <a:spLocks noChangeShapeType="1"/>
            </p:cNvSpPr>
            <p:nvPr/>
          </p:nvSpPr>
          <p:spPr bwMode="auto">
            <a:xfrm>
              <a:off x="2515" y="1344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4221" name="Line 15"/>
            <p:cNvSpPr>
              <a:spLocks noChangeShapeType="1"/>
            </p:cNvSpPr>
            <p:nvPr/>
          </p:nvSpPr>
          <p:spPr bwMode="auto">
            <a:xfrm>
              <a:off x="3293" y="1344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4222" name="Line 16"/>
            <p:cNvSpPr>
              <a:spLocks noChangeShapeType="1"/>
            </p:cNvSpPr>
            <p:nvPr/>
          </p:nvSpPr>
          <p:spPr bwMode="auto">
            <a:xfrm>
              <a:off x="4070" y="1344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4223" name="Line 17"/>
            <p:cNvSpPr>
              <a:spLocks noChangeShapeType="1"/>
            </p:cNvSpPr>
            <p:nvPr/>
          </p:nvSpPr>
          <p:spPr bwMode="auto">
            <a:xfrm>
              <a:off x="1738" y="1344"/>
              <a:ext cx="0" cy="12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264224" name="Line 18"/>
            <p:cNvSpPr>
              <a:spLocks noChangeAspect="1" noChangeShapeType="1"/>
            </p:cNvSpPr>
            <p:nvPr/>
          </p:nvSpPr>
          <p:spPr bwMode="auto">
            <a:xfrm>
              <a:off x="960" y="2592"/>
              <a:ext cx="3108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</p:grpSp>
      <p:sp>
        <p:nvSpPr>
          <p:cNvPr id="264206" name="Text Box 19"/>
          <p:cNvSpPr txBox="1">
            <a:spLocks noChangeArrowheads="1"/>
          </p:cNvSpPr>
          <p:nvPr/>
        </p:nvSpPr>
        <p:spPr bwMode="auto">
          <a:xfrm>
            <a:off x="1371600" y="2971800"/>
            <a:ext cx="16367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 1950~1970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傳統式的</a:t>
            </a:r>
            <a:r>
              <a:rPr kumimoji="0" lang="en-US" altLang="en-US" sz="1600">
                <a:latin typeface="Times New Roman" pitchFamily="18" charset="0"/>
                <a:ea typeface="標楷體" pitchFamily="65" charset="-120"/>
              </a:rPr>
              <a:t>SDLC</a:t>
            </a:r>
          </a:p>
          <a:p>
            <a:pPr algn="l" eaLnBrk="0" hangingPunct="0">
              <a:buFontTx/>
              <a:buChar char="•"/>
            </a:pP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瀑布式</a:t>
            </a:r>
          </a:p>
        </p:txBody>
      </p:sp>
      <p:sp>
        <p:nvSpPr>
          <p:cNvPr id="264207" name="Rectangle 20"/>
          <p:cNvSpPr>
            <a:spLocks noChangeArrowheads="1"/>
          </p:cNvSpPr>
          <p:nvPr/>
        </p:nvSpPr>
        <p:spPr bwMode="auto">
          <a:xfrm flipV="1">
            <a:off x="2209800" y="2424113"/>
            <a:ext cx="74613" cy="395287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08" name="Text Box 21"/>
          <p:cNvSpPr txBox="1">
            <a:spLocks noChangeArrowheads="1"/>
          </p:cNvSpPr>
          <p:nvPr/>
        </p:nvSpPr>
        <p:spPr bwMode="auto">
          <a:xfrm>
            <a:off x="4489450" y="3276600"/>
            <a:ext cx="1454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1980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年代初期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4GL</a:t>
            </a:r>
            <a:endParaRPr kumimoji="0" lang="en-US" altLang="en-US" sz="1600">
              <a:latin typeface="Times New Roman" pitchFamily="18" charset="0"/>
              <a:ea typeface="標楷體" pitchFamily="65" charset="-120"/>
            </a:endParaRPr>
          </a:p>
          <a:p>
            <a:pPr algn="l" eaLnBrk="0" hangingPunct="0">
              <a:buFontTx/>
              <a:buChar char="•"/>
            </a:pP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雛型開發法</a:t>
            </a:r>
          </a:p>
        </p:txBody>
      </p:sp>
      <p:sp>
        <p:nvSpPr>
          <p:cNvPr id="264209" name="Text Box 22"/>
          <p:cNvSpPr txBox="1">
            <a:spLocks noChangeArrowheads="1"/>
          </p:cNvSpPr>
          <p:nvPr/>
        </p:nvSpPr>
        <p:spPr bwMode="auto">
          <a:xfrm>
            <a:off x="5175250" y="3979863"/>
            <a:ext cx="14541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1980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年代晚期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CASE</a:t>
            </a:r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工具</a:t>
            </a:r>
            <a:endParaRPr kumimoji="0" lang="zh-TW" altLang="en-US" sz="1600">
              <a:latin typeface="Times New Roman" pitchFamily="18" charset="0"/>
              <a:ea typeface="標楷體" pitchFamily="65" charset="-120"/>
            </a:endParaRP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OO</a:t>
            </a:r>
          </a:p>
        </p:txBody>
      </p:sp>
      <p:sp>
        <p:nvSpPr>
          <p:cNvPr id="264210" name="Text Box 23"/>
          <p:cNvSpPr txBox="1">
            <a:spLocks noChangeArrowheads="1"/>
          </p:cNvSpPr>
          <p:nvPr/>
        </p:nvSpPr>
        <p:spPr bwMode="auto">
          <a:xfrm>
            <a:off x="5715000" y="4665663"/>
            <a:ext cx="168116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1990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年代初期</a:t>
            </a:r>
          </a:p>
          <a:p>
            <a:pPr algn="l"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Client / Server</a:t>
            </a:r>
          </a:p>
          <a:p>
            <a:pPr algn="l" eaLnBrk="0" hangingPunct="0">
              <a:buFontTx/>
              <a:buChar char="•"/>
            </a:pP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zh-TW" sz="1600">
                <a:latin typeface="Times New Roman" pitchFamily="18" charset="0"/>
                <a:ea typeface="標楷體" pitchFamily="65" charset="-120"/>
              </a:rPr>
              <a:t>整合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OO / CASE</a:t>
            </a:r>
          </a:p>
        </p:txBody>
      </p:sp>
      <p:sp>
        <p:nvSpPr>
          <p:cNvPr id="264211" name="Text Box 24"/>
          <p:cNvSpPr txBox="1">
            <a:spLocks noChangeArrowheads="1"/>
          </p:cNvSpPr>
          <p:nvPr/>
        </p:nvSpPr>
        <p:spPr bwMode="auto">
          <a:xfrm>
            <a:off x="6924675" y="5518150"/>
            <a:ext cx="1685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 2000</a:t>
            </a: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年代</a:t>
            </a:r>
          </a:p>
          <a:p>
            <a:pPr eaLnBrk="0" hangingPunct="0">
              <a:buFontTx/>
              <a:buChar char="•"/>
            </a:pPr>
            <a:r>
              <a:rPr kumimoji="0" lang="zh-TW" altLang="en-US" sz="1600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sz="1600">
                <a:latin typeface="Times New Roman" pitchFamily="18" charset="0"/>
                <a:ea typeface="標楷體" pitchFamily="65" charset="-120"/>
              </a:rPr>
              <a:t>Web-based, Java</a:t>
            </a:r>
          </a:p>
        </p:txBody>
      </p:sp>
      <p:sp>
        <p:nvSpPr>
          <p:cNvPr id="264212" name="AutoShape 25"/>
          <p:cNvSpPr>
            <a:spLocks/>
          </p:cNvSpPr>
          <p:nvPr/>
        </p:nvSpPr>
        <p:spPr bwMode="auto">
          <a:xfrm rot="-5400000">
            <a:off x="2171700" y="1638300"/>
            <a:ext cx="152400" cy="14478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zh-TW" altLang="en-US"/>
          </a:p>
        </p:txBody>
      </p:sp>
      <p:sp>
        <p:nvSpPr>
          <p:cNvPr id="264213" name="AutoShape 26"/>
          <p:cNvSpPr>
            <a:spLocks noChangeArrowheads="1"/>
          </p:cNvSpPr>
          <p:nvPr/>
        </p:nvSpPr>
        <p:spPr bwMode="auto">
          <a:xfrm flipH="1" flipV="1">
            <a:off x="5037138" y="3124200"/>
            <a:ext cx="198437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14" name="AutoShape 27"/>
          <p:cNvSpPr>
            <a:spLocks noChangeArrowheads="1"/>
          </p:cNvSpPr>
          <p:nvPr/>
        </p:nvSpPr>
        <p:spPr bwMode="auto">
          <a:xfrm flipH="1" flipV="1">
            <a:off x="2144713" y="2778125"/>
            <a:ext cx="198437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15" name="AutoShape 28"/>
          <p:cNvSpPr>
            <a:spLocks noChangeArrowheads="1"/>
          </p:cNvSpPr>
          <p:nvPr/>
        </p:nvSpPr>
        <p:spPr bwMode="auto">
          <a:xfrm flipH="1" flipV="1">
            <a:off x="5876925" y="3810000"/>
            <a:ext cx="198438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16" name="AutoShape 29"/>
          <p:cNvSpPr>
            <a:spLocks noChangeArrowheads="1"/>
          </p:cNvSpPr>
          <p:nvPr/>
        </p:nvSpPr>
        <p:spPr bwMode="auto">
          <a:xfrm flipH="1" flipV="1">
            <a:off x="6491288" y="4495800"/>
            <a:ext cx="198437" cy="223838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17" name="AutoShape 30"/>
          <p:cNvSpPr>
            <a:spLocks noChangeArrowheads="1"/>
          </p:cNvSpPr>
          <p:nvPr/>
        </p:nvSpPr>
        <p:spPr bwMode="auto">
          <a:xfrm flipH="1" flipV="1">
            <a:off x="7635875" y="5297488"/>
            <a:ext cx="198438" cy="223837"/>
          </a:xfrm>
          <a:prstGeom prst="triangle">
            <a:avLst>
              <a:gd name="adj" fmla="val 50000"/>
            </a:avLst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4218" name="Text Box 31"/>
          <p:cNvSpPr txBox="1">
            <a:spLocks noChangeArrowheads="1"/>
          </p:cNvSpPr>
          <p:nvPr/>
        </p:nvSpPr>
        <p:spPr bwMode="auto">
          <a:xfrm>
            <a:off x="3419475" y="61658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5BB10-01E3-4C0F-BB88-085CA4FE55A0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08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系統開發方法分類</a:t>
            </a:r>
          </a:p>
        </p:txBody>
      </p:sp>
      <p:sp>
        <p:nvSpPr>
          <p:cNvPr id="265220" name="Text Box 3"/>
          <p:cNvSpPr txBox="1">
            <a:spLocks noChangeArrowheads="1"/>
          </p:cNvSpPr>
          <p:nvPr/>
        </p:nvSpPr>
        <p:spPr bwMode="auto">
          <a:xfrm>
            <a:off x="990600" y="4800600"/>
            <a:ext cx="12954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系統開發</a:t>
            </a:r>
          </a:p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生命週期法</a:t>
            </a:r>
          </a:p>
        </p:txBody>
      </p:sp>
      <p:sp>
        <p:nvSpPr>
          <p:cNvPr id="265221" name="Text Box 4"/>
          <p:cNvSpPr txBox="1">
            <a:spLocks noChangeArrowheads="1"/>
          </p:cNvSpPr>
          <p:nvPr/>
        </p:nvSpPr>
        <p:spPr bwMode="auto">
          <a:xfrm>
            <a:off x="2362200" y="4800600"/>
            <a:ext cx="8382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雛型</a:t>
            </a:r>
          </a:p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開發法</a:t>
            </a:r>
          </a:p>
        </p:txBody>
      </p:sp>
      <p:sp>
        <p:nvSpPr>
          <p:cNvPr id="265222" name="Text Box 5"/>
          <p:cNvSpPr txBox="1">
            <a:spLocks noChangeArrowheads="1"/>
          </p:cNvSpPr>
          <p:nvPr/>
        </p:nvSpPr>
        <p:spPr bwMode="auto">
          <a:xfrm>
            <a:off x="3276600" y="4800600"/>
            <a:ext cx="15240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18000" rIns="18000" anchor="ctr"/>
          <a:lstStyle/>
          <a:p>
            <a:pPr eaLnBrk="0" hangingPunct="0">
              <a:lnSpc>
                <a:spcPct val="90000"/>
              </a:lnSpc>
            </a:pPr>
            <a:r>
              <a:rPr kumimoji="0" lang="en-US" altLang="zh-TW" sz="16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sz="1600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合作需求規劃及合作應用設計</a:t>
            </a:r>
          </a:p>
        </p:txBody>
      </p:sp>
      <p:sp>
        <p:nvSpPr>
          <p:cNvPr id="265223" name="Text Box 6"/>
          <p:cNvSpPr txBox="1">
            <a:spLocks noChangeArrowheads="1"/>
          </p:cNvSpPr>
          <p:nvPr/>
        </p:nvSpPr>
        <p:spPr bwMode="auto">
          <a:xfrm>
            <a:off x="4876800" y="4800600"/>
            <a:ext cx="11430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使用者</a:t>
            </a:r>
          </a:p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自建系統</a:t>
            </a:r>
          </a:p>
        </p:txBody>
      </p:sp>
      <p:sp>
        <p:nvSpPr>
          <p:cNvPr id="265224" name="Text Box 7"/>
          <p:cNvSpPr txBox="1">
            <a:spLocks noChangeArrowheads="1"/>
          </p:cNvSpPr>
          <p:nvPr/>
        </p:nvSpPr>
        <p:spPr bwMode="auto">
          <a:xfrm>
            <a:off x="6096000" y="4800600"/>
            <a:ext cx="8382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採購套</a:t>
            </a:r>
          </a:p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裝軟體</a:t>
            </a:r>
          </a:p>
        </p:txBody>
      </p:sp>
      <p:sp>
        <p:nvSpPr>
          <p:cNvPr id="265225" name="Text Box 8"/>
          <p:cNvSpPr txBox="1">
            <a:spLocks noChangeArrowheads="1"/>
          </p:cNvSpPr>
          <p:nvPr/>
        </p:nvSpPr>
        <p:spPr bwMode="auto">
          <a:xfrm>
            <a:off x="7010400" y="4800600"/>
            <a:ext cx="6096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委外</a:t>
            </a:r>
          </a:p>
        </p:txBody>
      </p:sp>
      <p:sp>
        <p:nvSpPr>
          <p:cNvPr id="265226" name="Text Box 9"/>
          <p:cNvSpPr txBox="1">
            <a:spLocks noChangeArrowheads="1"/>
          </p:cNvSpPr>
          <p:nvPr/>
        </p:nvSpPr>
        <p:spPr bwMode="auto">
          <a:xfrm>
            <a:off x="7696200" y="4800600"/>
            <a:ext cx="609600" cy="5969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租用</a:t>
            </a:r>
          </a:p>
        </p:txBody>
      </p:sp>
      <p:sp>
        <p:nvSpPr>
          <p:cNvPr id="265227" name="Rectangle 10"/>
          <p:cNvSpPr>
            <a:spLocks noChangeArrowheads="1"/>
          </p:cNvSpPr>
          <p:nvPr/>
        </p:nvSpPr>
        <p:spPr bwMode="auto">
          <a:xfrm>
            <a:off x="160020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28" name="Rectangle 11"/>
          <p:cNvSpPr>
            <a:spLocks noChangeArrowheads="1"/>
          </p:cNvSpPr>
          <p:nvPr/>
        </p:nvSpPr>
        <p:spPr bwMode="auto">
          <a:xfrm>
            <a:off x="274320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29" name="Rectangle 12"/>
          <p:cNvSpPr>
            <a:spLocks noChangeArrowheads="1"/>
          </p:cNvSpPr>
          <p:nvPr/>
        </p:nvSpPr>
        <p:spPr bwMode="auto">
          <a:xfrm>
            <a:off x="396240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0" name="Rectangle 13"/>
          <p:cNvSpPr>
            <a:spLocks noChangeArrowheads="1"/>
          </p:cNvSpPr>
          <p:nvPr/>
        </p:nvSpPr>
        <p:spPr bwMode="auto">
          <a:xfrm>
            <a:off x="541020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1" name="Rectangle 14"/>
          <p:cNvSpPr>
            <a:spLocks noChangeArrowheads="1"/>
          </p:cNvSpPr>
          <p:nvPr/>
        </p:nvSpPr>
        <p:spPr bwMode="auto">
          <a:xfrm>
            <a:off x="6437313" y="4325938"/>
            <a:ext cx="74612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2" name="Rectangle 15"/>
          <p:cNvSpPr>
            <a:spLocks noChangeArrowheads="1"/>
          </p:cNvSpPr>
          <p:nvPr/>
        </p:nvSpPr>
        <p:spPr bwMode="auto">
          <a:xfrm>
            <a:off x="725805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3" name="Rectangle 16"/>
          <p:cNvSpPr>
            <a:spLocks noChangeArrowheads="1"/>
          </p:cNvSpPr>
          <p:nvPr/>
        </p:nvSpPr>
        <p:spPr bwMode="auto">
          <a:xfrm>
            <a:off x="7924800" y="4325938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4" name="Rectangle 17"/>
          <p:cNvSpPr>
            <a:spLocks noChangeArrowheads="1"/>
          </p:cNvSpPr>
          <p:nvPr/>
        </p:nvSpPr>
        <p:spPr bwMode="auto">
          <a:xfrm rot="-5400000">
            <a:off x="3502819" y="2388394"/>
            <a:ext cx="74612" cy="387985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rgbClr val="0066CC"/>
              </a:gs>
              <a:gs pos="100000">
                <a:srgbClr val="CCCC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5" name="Rectangle 18"/>
          <p:cNvSpPr>
            <a:spLocks noChangeArrowheads="1"/>
          </p:cNvSpPr>
          <p:nvPr/>
        </p:nvSpPr>
        <p:spPr bwMode="auto">
          <a:xfrm rot="-5400000">
            <a:off x="7182643" y="3539332"/>
            <a:ext cx="74613" cy="156210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rgbClr val="0066CC"/>
              </a:gs>
              <a:gs pos="100000">
                <a:srgbClr val="CCCC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6" name="Text Box 19"/>
          <p:cNvSpPr txBox="1">
            <a:spLocks noChangeArrowheads="1"/>
          </p:cNvSpPr>
          <p:nvPr/>
        </p:nvSpPr>
        <p:spPr bwMode="auto">
          <a:xfrm>
            <a:off x="2590800" y="3386138"/>
            <a:ext cx="1600200" cy="444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組織內部開發</a:t>
            </a:r>
          </a:p>
        </p:txBody>
      </p:sp>
      <p:sp>
        <p:nvSpPr>
          <p:cNvPr id="265237" name="Rectangle 20"/>
          <p:cNvSpPr>
            <a:spLocks noChangeArrowheads="1"/>
          </p:cNvSpPr>
          <p:nvPr/>
        </p:nvSpPr>
        <p:spPr bwMode="auto">
          <a:xfrm>
            <a:off x="3352800" y="3846513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38" name="Text Box 21"/>
          <p:cNvSpPr txBox="1">
            <a:spLocks noChangeArrowheads="1"/>
          </p:cNvSpPr>
          <p:nvPr/>
        </p:nvSpPr>
        <p:spPr bwMode="auto">
          <a:xfrm>
            <a:off x="6324600" y="3386138"/>
            <a:ext cx="1600200" cy="444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組織外部開發</a:t>
            </a:r>
          </a:p>
        </p:txBody>
      </p:sp>
      <p:sp>
        <p:nvSpPr>
          <p:cNvPr id="265239" name="Rectangle 22"/>
          <p:cNvSpPr>
            <a:spLocks noChangeArrowheads="1"/>
          </p:cNvSpPr>
          <p:nvPr/>
        </p:nvSpPr>
        <p:spPr bwMode="auto">
          <a:xfrm>
            <a:off x="7102475" y="3846513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40" name="Rectangle 23"/>
          <p:cNvSpPr>
            <a:spLocks noChangeArrowheads="1"/>
          </p:cNvSpPr>
          <p:nvPr/>
        </p:nvSpPr>
        <p:spPr bwMode="auto">
          <a:xfrm>
            <a:off x="3352800" y="2895600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41" name="Rectangle 24"/>
          <p:cNvSpPr>
            <a:spLocks noChangeArrowheads="1"/>
          </p:cNvSpPr>
          <p:nvPr/>
        </p:nvSpPr>
        <p:spPr bwMode="auto">
          <a:xfrm>
            <a:off x="7102475" y="2895600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42" name="Rectangle 25"/>
          <p:cNvSpPr>
            <a:spLocks noChangeArrowheads="1"/>
          </p:cNvSpPr>
          <p:nvPr/>
        </p:nvSpPr>
        <p:spPr bwMode="auto">
          <a:xfrm rot="-5400000">
            <a:off x="5220493" y="1027907"/>
            <a:ext cx="74613" cy="381000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rgbClr val="0066CC"/>
              </a:gs>
              <a:gs pos="100000">
                <a:srgbClr val="CCCC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43" name="Rectangle 26"/>
          <p:cNvSpPr>
            <a:spLocks noChangeArrowheads="1"/>
          </p:cNvSpPr>
          <p:nvPr/>
        </p:nvSpPr>
        <p:spPr bwMode="auto">
          <a:xfrm>
            <a:off x="5105400" y="2438400"/>
            <a:ext cx="74613" cy="479425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00000">
                <a:srgbClr val="0066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endParaRPr lang="zh-TW" altLang="en-US"/>
          </a:p>
        </p:txBody>
      </p:sp>
      <p:sp>
        <p:nvSpPr>
          <p:cNvPr id="265244" name="Text Box 27"/>
          <p:cNvSpPr txBox="1">
            <a:spLocks noChangeArrowheads="1"/>
          </p:cNvSpPr>
          <p:nvPr/>
        </p:nvSpPr>
        <p:spPr bwMode="auto">
          <a:xfrm>
            <a:off x="4340225" y="1981200"/>
            <a:ext cx="1600200" cy="4445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lIns="54000" rIns="54000" anchor="ctr"/>
          <a:lstStyle/>
          <a:p>
            <a:pPr eaLnBrk="0" hangingPunct="0">
              <a:lnSpc>
                <a:spcPct val="90000"/>
              </a:lnSpc>
            </a:pPr>
            <a:r>
              <a:rPr kumimoji="0" lang="zh-TW" altLang="en-US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可行性分析</a:t>
            </a:r>
          </a:p>
        </p:txBody>
      </p:sp>
      <p:sp>
        <p:nvSpPr>
          <p:cNvPr id="265245" name="Text Box 28"/>
          <p:cNvSpPr txBox="1">
            <a:spLocks noChangeArrowheads="1"/>
          </p:cNvSpPr>
          <p:nvPr/>
        </p:nvSpPr>
        <p:spPr bwMode="auto">
          <a:xfrm>
            <a:off x="3419475" y="61658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1DF5D-12BF-4F0C-AB4C-032165320765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971550" y="1916113"/>
            <a:ext cx="7272338" cy="39608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IS</a:t>
            </a:r>
            <a:r>
              <a:rPr lang="zh-TW" altLang="zh-TW" smtClean="0"/>
              <a:t>開發方法的比較</a:t>
            </a:r>
            <a:r>
              <a:rPr lang="zh-TW" altLang="en-US" smtClean="0"/>
              <a:t>（</a:t>
            </a:r>
            <a:r>
              <a:rPr lang="en-US" altLang="zh-TW" smtClean="0"/>
              <a:t>1</a:t>
            </a:r>
            <a:r>
              <a:rPr lang="zh-TW" altLang="en-US" smtClean="0"/>
              <a:t>）</a:t>
            </a:r>
          </a:p>
        </p:txBody>
      </p: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1219200" y="2133600"/>
          <a:ext cx="6811963" cy="3714750"/>
        </p:xfrm>
        <a:graphic>
          <a:graphicData uri="http://schemas.openxmlformats.org/presentationml/2006/ole">
            <p:oleObj spid="_x0000_s1026" name="文件" r:id="rId3" imgW="5848200" imgH="3164040" progId="Word.Document.8">
              <p:embed/>
            </p:oleObj>
          </a:graphicData>
        </a:graphic>
      </p:graphicFrame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445BE-B1B6-4A49-BC58-F8BC242A4C37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042988" y="2060575"/>
            <a:ext cx="7345362" cy="3455988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IS</a:t>
            </a:r>
            <a:r>
              <a:rPr lang="zh-TW" altLang="zh-TW" smtClean="0"/>
              <a:t>開發方法的比較</a:t>
            </a:r>
            <a:r>
              <a:rPr lang="zh-TW" altLang="en-US" smtClean="0"/>
              <a:t>（</a:t>
            </a:r>
            <a:r>
              <a:rPr lang="en-US" altLang="zh-TW" smtClean="0"/>
              <a:t>2</a:t>
            </a:r>
            <a:r>
              <a:rPr lang="zh-TW" altLang="en-US" smtClean="0"/>
              <a:t>）</a:t>
            </a:r>
          </a:p>
        </p:txBody>
      </p:sp>
      <p:graphicFrame>
        <p:nvGraphicFramePr>
          <p:cNvPr id="25602" name="Object 3"/>
          <p:cNvGraphicFramePr>
            <a:graphicFrameLocks noChangeAspect="1"/>
          </p:cNvGraphicFramePr>
          <p:nvPr/>
        </p:nvGraphicFramePr>
        <p:xfrm>
          <a:off x="1295400" y="2362200"/>
          <a:ext cx="6811963" cy="3262313"/>
        </p:xfrm>
        <a:graphic>
          <a:graphicData uri="http://schemas.openxmlformats.org/presentationml/2006/ole">
            <p:oleObj spid="_x0000_s2050" name="文件" r:id="rId3" imgW="5848200" imgH="2800440" progId="Word.Document.8">
              <p:embed/>
            </p:oleObj>
          </a:graphicData>
        </a:graphic>
      </p:graphicFrame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3419475" y="6165850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35A13-BBDA-4967-AA4C-D7F568BAB6A3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09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5400" i="1" smtClean="0">
                <a:latin typeface="Times New Roman" pitchFamily="18" charset="0"/>
              </a:rPr>
              <a:t>e</a:t>
            </a:r>
            <a:r>
              <a:rPr lang="zh-TW" altLang="en-US" smtClean="0"/>
              <a:t>化系統開發架構</a:t>
            </a:r>
          </a:p>
        </p:txBody>
      </p:sp>
      <p:sp>
        <p:nvSpPr>
          <p:cNvPr id="266244" name="Rectangle 4"/>
          <p:cNvSpPr>
            <a:spLocks noChangeArrowheads="1"/>
          </p:cNvSpPr>
          <p:nvPr/>
        </p:nvSpPr>
        <p:spPr bwMode="auto">
          <a:xfrm>
            <a:off x="2228850" y="1781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/>
          </a:p>
        </p:txBody>
      </p:sp>
      <p:pic>
        <p:nvPicPr>
          <p:cNvPr id="266245" name="Picture 5" descr="eB-Smart Ar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911225"/>
            <a:ext cx="7543800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6131" name="Text Box 3"/>
          <p:cNvSpPr txBox="1">
            <a:spLocks noChangeArrowheads="1"/>
          </p:cNvSpPr>
          <p:nvPr/>
        </p:nvSpPr>
        <p:spPr bwMode="auto">
          <a:xfrm>
            <a:off x="3563938" y="5805488"/>
            <a:ext cx="2470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一次開發</a:t>
            </a:r>
            <a:r>
              <a:rPr lang="en-US" altLang="zh-TW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, </a:t>
            </a:r>
            <a:r>
              <a:rPr lang="zh-TW" altLang="en-US" sz="20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無限產出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96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96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61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A9D4B-7354-4CEC-9F08-97E4B85743ED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67267" name="Rectangle 2"/>
          <p:cNvSpPr>
            <a:spLocks noChangeArrowheads="1"/>
          </p:cNvSpPr>
          <p:nvPr/>
        </p:nvSpPr>
        <p:spPr bwMode="auto">
          <a:xfrm>
            <a:off x="914400" y="4667250"/>
            <a:ext cx="7086600" cy="2190750"/>
          </a:xfrm>
          <a:prstGeom prst="rect">
            <a:avLst/>
          </a:prstGeom>
          <a:solidFill>
            <a:srgbClr val="3E8A8A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68" name="Rectangle 3"/>
          <p:cNvSpPr>
            <a:spLocks noChangeArrowheads="1"/>
          </p:cNvSpPr>
          <p:nvPr/>
        </p:nvSpPr>
        <p:spPr bwMode="auto">
          <a:xfrm>
            <a:off x="914400" y="838200"/>
            <a:ext cx="7086600" cy="1733550"/>
          </a:xfrm>
          <a:prstGeom prst="rect">
            <a:avLst/>
          </a:prstGeom>
          <a:solidFill>
            <a:schemeClr val="accent2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69" name="Rectangle 4"/>
          <p:cNvSpPr>
            <a:spLocks noChangeArrowheads="1"/>
          </p:cNvSpPr>
          <p:nvPr/>
        </p:nvSpPr>
        <p:spPr bwMode="auto">
          <a:xfrm>
            <a:off x="914400" y="838200"/>
            <a:ext cx="2286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18000" anchor="ctr"/>
          <a:lstStyle/>
          <a:p>
            <a:r>
              <a:rPr lang="zh-TW" altLang="en-US" sz="1400">
                <a:latin typeface="Arial Narrow" pitchFamily="34" charset="0"/>
              </a:rPr>
              <a:t>系統分析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285875" y="838200"/>
            <a:ext cx="3511550" cy="1562100"/>
            <a:chOff x="810" y="528"/>
            <a:chExt cx="2212" cy="984"/>
          </a:xfrm>
        </p:grpSpPr>
        <p:sp>
          <p:nvSpPr>
            <p:cNvPr id="267317" name="AutoShape 6" descr="羊皮紙"/>
            <p:cNvSpPr>
              <a:spLocks noChangeArrowheads="1"/>
            </p:cNvSpPr>
            <p:nvPr/>
          </p:nvSpPr>
          <p:spPr bwMode="auto">
            <a:xfrm>
              <a:off x="810" y="528"/>
              <a:ext cx="1286" cy="415"/>
            </a:xfrm>
            <a:prstGeom prst="cloudCallout">
              <a:avLst>
                <a:gd name="adj1" fmla="val 53579"/>
                <a:gd name="adj2" fmla="val 52407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TW" altLang="en-US" sz="1200">
                  <a:solidFill>
                    <a:srgbClr val="0000FF"/>
                  </a:solidFill>
                  <a:latin typeface="Times New Roman" pitchFamily="18" charset="0"/>
                </a:rPr>
                <a:t>企業目標及策略</a:t>
              </a:r>
            </a:p>
            <a:p>
              <a:r>
                <a:rPr lang="en-US" altLang="zh-TW" sz="1200">
                  <a:solidFill>
                    <a:srgbClr val="0000FF"/>
                  </a:solidFill>
                  <a:latin typeface="Times New Roman" pitchFamily="18" charset="0"/>
                </a:rPr>
                <a:t>(Business Vision)</a:t>
              </a:r>
            </a:p>
            <a:p>
              <a:endParaRPr lang="en-US" altLang="zh-TW" sz="14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pic>
          <p:nvPicPr>
            <p:cNvPr id="267318" name="Picture 7" descr="BS02064_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190" y="804"/>
              <a:ext cx="832" cy="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7319" name="AutoShape 8" descr="羊皮紙"/>
            <p:cNvSpPr>
              <a:spLocks noChangeArrowheads="1"/>
            </p:cNvSpPr>
            <p:nvPr/>
          </p:nvSpPr>
          <p:spPr bwMode="auto">
            <a:xfrm>
              <a:off x="959" y="1122"/>
              <a:ext cx="1137" cy="390"/>
            </a:xfrm>
            <a:prstGeom prst="cloudCallout">
              <a:avLst>
                <a:gd name="adj1" fmla="val 46745"/>
                <a:gd name="adj2" fmla="val -40514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altLang="zh-TW" sz="1200">
                  <a:solidFill>
                    <a:srgbClr val="0000FF"/>
                  </a:solidFill>
                  <a:latin typeface="Times New Roman" pitchFamily="18" charset="0"/>
                </a:rPr>
                <a:t>Conceptual </a:t>
              </a:r>
            </a:p>
            <a:p>
              <a:r>
                <a:rPr lang="en-US" altLang="zh-TW" sz="1200">
                  <a:solidFill>
                    <a:srgbClr val="0000FF"/>
                  </a:solidFill>
                  <a:latin typeface="Times New Roman" pitchFamily="18" charset="0"/>
                </a:rPr>
                <a:t>Business Model</a:t>
              </a:r>
            </a:p>
            <a:p>
              <a:endParaRPr lang="en-US" altLang="zh-TW" sz="120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797425" y="1035050"/>
            <a:ext cx="2163763" cy="1276350"/>
            <a:chOff x="3022" y="652"/>
            <a:chExt cx="1363" cy="804"/>
          </a:xfrm>
        </p:grpSpPr>
        <p:sp>
          <p:nvSpPr>
            <p:cNvPr id="2098186" name="AutoShape 10"/>
            <p:cNvSpPr>
              <a:spLocks noChangeArrowheads="1"/>
            </p:cNvSpPr>
            <p:nvPr/>
          </p:nvSpPr>
          <p:spPr bwMode="auto">
            <a:xfrm>
              <a:off x="3472" y="1153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zh-TW" altLang="en-US" sz="1200">
                  <a:latin typeface="Arial Narrow" pitchFamily="34" charset="0"/>
                </a:rPr>
                <a:t>企業流程分析</a:t>
              </a:r>
            </a:p>
          </p:txBody>
        </p:sp>
        <p:cxnSp>
          <p:nvCxnSpPr>
            <p:cNvPr id="2098187" name="AutoShape 11"/>
            <p:cNvCxnSpPr>
              <a:cxnSpLocks noChangeShapeType="1"/>
              <a:stCxn id="2098190" idx="3"/>
              <a:endCxn id="2098186" idx="1"/>
            </p:cNvCxnSpPr>
            <p:nvPr/>
          </p:nvCxnSpPr>
          <p:spPr bwMode="auto">
            <a:xfrm flipH="1">
              <a:off x="3885" y="955"/>
              <a:ext cx="23" cy="26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cxnSp>
          <p:nvCxnSpPr>
            <p:cNvPr id="2098188" name="AutoShape 12"/>
            <p:cNvCxnSpPr>
              <a:cxnSpLocks noChangeShapeType="1"/>
              <a:stCxn id="0" idx="3"/>
              <a:endCxn id="2098186" idx="2"/>
            </p:cNvCxnSpPr>
            <p:nvPr/>
          </p:nvCxnSpPr>
          <p:spPr bwMode="auto">
            <a:xfrm>
              <a:off x="3022" y="1107"/>
              <a:ext cx="450" cy="229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cxnSp>
          <p:nvCxnSpPr>
            <p:cNvPr id="2098189" name="AutoShape 13"/>
            <p:cNvCxnSpPr>
              <a:cxnSpLocks noChangeShapeType="1"/>
              <a:stCxn id="0" idx="3"/>
              <a:endCxn id="2098190" idx="2"/>
            </p:cNvCxnSpPr>
            <p:nvPr/>
          </p:nvCxnSpPr>
          <p:spPr bwMode="auto">
            <a:xfrm flipV="1">
              <a:off x="3022" y="835"/>
              <a:ext cx="473" cy="272"/>
            </a:xfrm>
            <a:prstGeom prst="curvedConnector3">
              <a:avLst>
                <a:gd name="adj1" fmla="val 49894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sp>
          <p:nvSpPr>
            <p:cNvPr id="2098190" name="AutoShape 14"/>
            <p:cNvSpPr>
              <a:spLocks noChangeArrowheads="1"/>
            </p:cNvSpPr>
            <p:nvPr/>
          </p:nvSpPr>
          <p:spPr bwMode="auto">
            <a:xfrm>
              <a:off x="3495" y="652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zh-TW" altLang="en-US" sz="1200">
                  <a:latin typeface="Arial Narrow" pitchFamily="34" charset="0"/>
                </a:rPr>
                <a:t>組織結構</a:t>
              </a:r>
            </a:p>
          </p:txBody>
        </p:sp>
      </p:grpSp>
      <p:sp>
        <p:nvSpPr>
          <p:cNvPr id="2098191" name="Rectangle 15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5400" i="1" smtClean="0">
                <a:latin typeface="Times New Roman" pitchFamily="18" charset="0"/>
              </a:rPr>
              <a:t>e</a:t>
            </a:r>
            <a:r>
              <a:rPr lang="zh-TW" altLang="en-US" smtClean="0"/>
              <a:t>化系統開發架構</a:t>
            </a:r>
          </a:p>
        </p:txBody>
      </p:sp>
      <p:sp>
        <p:nvSpPr>
          <p:cNvPr id="267273" name="AutoShape 16"/>
          <p:cNvSpPr>
            <a:spLocks noChangeArrowheads="1"/>
          </p:cNvSpPr>
          <p:nvPr/>
        </p:nvSpPr>
        <p:spPr bwMode="auto">
          <a:xfrm>
            <a:off x="8315325" y="2400300"/>
            <a:ext cx="685800" cy="2409825"/>
          </a:xfrm>
          <a:prstGeom prst="can">
            <a:avLst>
              <a:gd name="adj" fmla="val 17130"/>
            </a:avLst>
          </a:prstGeom>
          <a:gradFill rotWithShape="0">
            <a:gsLst>
              <a:gs pos="0">
                <a:srgbClr val="385B3D"/>
              </a:gs>
              <a:gs pos="50000">
                <a:srgbClr val="78C483"/>
              </a:gs>
              <a:gs pos="100000">
                <a:srgbClr val="385B3D"/>
              </a:gs>
            </a:gsLst>
            <a:lin ang="0" scaled="1"/>
          </a:gradFill>
          <a:ln w="9525">
            <a:solidFill>
              <a:srgbClr val="27592E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zh-TW" altLang="en-US" sz="1400">
                <a:latin typeface="Arial Narrow" pitchFamily="34" charset="0"/>
              </a:rPr>
              <a:t>開    發    知    識    庫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8001000" y="4824413"/>
            <a:ext cx="1143000" cy="1347787"/>
            <a:chOff x="5040" y="3039"/>
            <a:chExt cx="720" cy="849"/>
          </a:xfrm>
        </p:grpSpPr>
        <p:sp>
          <p:nvSpPr>
            <p:cNvPr id="2098194" name="AutoShape 18"/>
            <p:cNvSpPr>
              <a:spLocks noChangeArrowheads="1"/>
            </p:cNvSpPr>
            <p:nvPr/>
          </p:nvSpPr>
          <p:spPr bwMode="auto">
            <a:xfrm>
              <a:off x="5040" y="3300"/>
              <a:ext cx="720" cy="588"/>
            </a:xfrm>
            <a:prstGeom prst="flowChartMultidocument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rect">
                <a:fillToRect l="100000" t="100000"/>
              </a:path>
            </a:gradFill>
            <a:ln w="9525">
              <a:solidFill>
                <a:srgbClr val="570375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zh-TW" altLang="en-US" sz="1400">
                  <a:latin typeface="Arial Narrow" pitchFamily="34" charset="0"/>
                </a:rPr>
                <a:t>系統規格文件</a:t>
              </a:r>
            </a:p>
          </p:txBody>
        </p:sp>
        <p:cxnSp>
          <p:nvCxnSpPr>
            <p:cNvPr id="2098195" name="AutoShape 19"/>
            <p:cNvCxnSpPr>
              <a:cxnSpLocks noChangeShapeType="1"/>
              <a:stCxn id="2098194" idx="0"/>
              <a:endCxn id="267273" idx="3"/>
            </p:cNvCxnSpPr>
            <p:nvPr/>
          </p:nvCxnSpPr>
          <p:spPr bwMode="auto">
            <a:xfrm rot="16200000">
              <a:off x="5297" y="3142"/>
              <a:ext cx="261" cy="54"/>
            </a:xfrm>
            <a:prstGeom prst="curvedConnector3">
              <a:avLst>
                <a:gd name="adj1" fmla="val 49810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</p:grpSp>
      <p:sp>
        <p:nvSpPr>
          <p:cNvPr id="267275" name="Rectangle 20"/>
          <p:cNvSpPr>
            <a:spLocks noChangeArrowheads="1"/>
          </p:cNvSpPr>
          <p:nvPr/>
        </p:nvSpPr>
        <p:spPr bwMode="auto">
          <a:xfrm>
            <a:off x="914400" y="2595563"/>
            <a:ext cx="7086600" cy="2028825"/>
          </a:xfrm>
          <a:prstGeom prst="rect">
            <a:avLst/>
          </a:prstGeom>
          <a:solidFill>
            <a:srgbClr val="EF5581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7276" name="Rectangle 21"/>
          <p:cNvSpPr>
            <a:spLocks noChangeArrowheads="1"/>
          </p:cNvSpPr>
          <p:nvPr/>
        </p:nvSpPr>
        <p:spPr bwMode="auto">
          <a:xfrm>
            <a:off x="914400" y="2590800"/>
            <a:ext cx="228600" cy="2033588"/>
          </a:xfrm>
          <a:prstGeom prst="rect">
            <a:avLst/>
          </a:prstGeom>
          <a:solidFill>
            <a:srgbClr val="3E8A8A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18000" anchor="ctr"/>
          <a:lstStyle/>
          <a:p>
            <a:r>
              <a:rPr lang="zh-TW" altLang="en-US" sz="1400">
                <a:latin typeface="Arial Narrow" pitchFamily="34" charset="0"/>
              </a:rPr>
              <a:t>系統設計</a:t>
            </a:r>
          </a:p>
        </p:txBody>
      </p: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6924675" y="2020888"/>
            <a:ext cx="933450" cy="2732087"/>
            <a:chOff x="4362" y="1273"/>
            <a:chExt cx="588" cy="1721"/>
          </a:xfrm>
        </p:grpSpPr>
        <p:cxnSp>
          <p:nvCxnSpPr>
            <p:cNvPr id="2098199" name="AutoShape 23"/>
            <p:cNvCxnSpPr>
              <a:cxnSpLocks noChangeShapeType="1"/>
              <a:stCxn id="2098186" idx="5"/>
              <a:endCxn id="267309" idx="0"/>
            </p:cNvCxnSpPr>
            <p:nvPr/>
          </p:nvCxnSpPr>
          <p:spPr bwMode="auto">
            <a:xfrm>
              <a:off x="4362" y="1273"/>
              <a:ext cx="417" cy="203"/>
            </a:xfrm>
            <a:prstGeom prst="curvedConnector2">
              <a:avLst/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sp>
          <p:nvSpPr>
            <p:cNvPr id="267309" name="AutoShape 24"/>
            <p:cNvSpPr>
              <a:spLocks noChangeArrowheads="1"/>
            </p:cNvSpPr>
            <p:nvPr/>
          </p:nvSpPr>
          <p:spPr bwMode="auto">
            <a:xfrm>
              <a:off x="4518" y="1476"/>
              <a:ext cx="432" cy="1518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47005E"/>
                </a:gs>
                <a:gs pos="100000">
                  <a:srgbClr val="9900CC"/>
                </a:gs>
              </a:gsLst>
              <a:lin ang="2700000" scaled="1"/>
            </a:gradFill>
            <a:ln w="9525">
              <a:solidFill>
                <a:srgbClr val="570375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TW" altLang="en-US" sz="1400">
                  <a:latin typeface="Arial Narrow" pitchFamily="34" charset="0"/>
                </a:rPr>
                <a:t>系  統  功  能  架  構</a:t>
              </a:r>
              <a:endParaRPr lang="zh-TW" altLang="en-US" sz="2400">
                <a:latin typeface="Arial Narrow" pitchFamily="34" charset="0"/>
              </a:endParaRPr>
            </a:p>
          </p:txBody>
        </p:sp>
      </p:grpSp>
      <p:cxnSp>
        <p:nvCxnSpPr>
          <p:cNvPr id="2098201" name="AutoShape 25"/>
          <p:cNvCxnSpPr>
            <a:cxnSpLocks noChangeShapeType="1"/>
            <a:stCxn id="267275" idx="3"/>
            <a:endCxn id="267273" idx="2"/>
          </p:cNvCxnSpPr>
          <p:nvPr/>
        </p:nvCxnSpPr>
        <p:spPr bwMode="auto">
          <a:xfrm flipV="1">
            <a:off x="8001000" y="3605213"/>
            <a:ext cx="314325" cy="476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miter lim="800000"/>
            <a:headEnd type="arrow" w="sm" len="med"/>
            <a:tailEnd type="arrow" w="sm" len="med"/>
          </a:ln>
          <a:effectLst>
            <a:outerShdw dist="35921" dir="2700000" algn="ctr" rotWithShape="0">
              <a:schemeClr val="bg2"/>
            </a:outerShdw>
          </a:effectLst>
        </p:spPr>
      </p:cxn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1285875" y="2692400"/>
            <a:ext cx="3048000" cy="1458913"/>
            <a:chOff x="810" y="1696"/>
            <a:chExt cx="1920" cy="919"/>
          </a:xfrm>
        </p:grpSpPr>
        <p:sp>
          <p:nvSpPr>
            <p:cNvPr id="267303" name="AutoShape 27"/>
            <p:cNvSpPr>
              <a:spLocks noChangeArrowheads="1"/>
            </p:cNvSpPr>
            <p:nvPr/>
          </p:nvSpPr>
          <p:spPr bwMode="auto">
            <a:xfrm>
              <a:off x="1300" y="2312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4242FA"/>
                </a:gs>
                <a:gs pos="100000">
                  <a:srgbClr val="1F1F74"/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lIns="54000" rIns="54000" anchor="ctr"/>
            <a:lstStyle/>
            <a:p>
              <a:r>
                <a:rPr lang="zh-TW" altLang="en-US" sz="1200">
                  <a:latin typeface="Arial Narrow" pitchFamily="34" charset="0"/>
                </a:rPr>
                <a:t>資料檔規格</a:t>
              </a:r>
              <a:r>
                <a:rPr lang="en-US" altLang="zh-TW" sz="1200">
                  <a:latin typeface="Arial Narrow" pitchFamily="34" charset="0"/>
                </a:rPr>
                <a:t>(Table)</a:t>
              </a:r>
            </a:p>
          </p:txBody>
        </p:sp>
        <p:sp>
          <p:nvSpPr>
            <p:cNvPr id="267304" name="AutoShape 28"/>
            <p:cNvSpPr>
              <a:spLocks noChangeArrowheads="1"/>
            </p:cNvSpPr>
            <p:nvPr/>
          </p:nvSpPr>
          <p:spPr bwMode="auto">
            <a:xfrm>
              <a:off x="1840" y="1696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4242FA"/>
                </a:gs>
                <a:gs pos="100000">
                  <a:srgbClr val="1F1F74"/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TW" altLang="en-US" sz="1200">
                  <a:latin typeface="Arial Narrow" pitchFamily="34" charset="0"/>
                </a:rPr>
                <a:t>資料關聯</a:t>
              </a:r>
              <a:r>
                <a:rPr lang="en-US" altLang="zh-TW" sz="1200">
                  <a:latin typeface="Arial Narrow" pitchFamily="34" charset="0"/>
                </a:rPr>
                <a:t>(ERD)</a:t>
              </a:r>
            </a:p>
          </p:txBody>
        </p:sp>
        <p:cxnSp>
          <p:nvCxnSpPr>
            <p:cNvPr id="2098205" name="AutoShape 29"/>
            <p:cNvCxnSpPr>
              <a:cxnSpLocks noChangeShapeType="1"/>
              <a:stCxn id="267307" idx="3"/>
              <a:endCxn id="267303" idx="0"/>
            </p:cNvCxnSpPr>
            <p:nvPr/>
          </p:nvCxnSpPr>
          <p:spPr bwMode="auto">
            <a:xfrm rot="16200000" flipH="1">
              <a:off x="1344" y="1879"/>
              <a:ext cx="313" cy="554"/>
            </a:xfrm>
            <a:prstGeom prst="curvedConnector3">
              <a:avLst>
                <a:gd name="adj1" fmla="val 49838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cxnSp>
          <p:nvCxnSpPr>
            <p:cNvPr id="2098206" name="AutoShape 30"/>
            <p:cNvCxnSpPr>
              <a:cxnSpLocks noChangeShapeType="1"/>
              <a:stCxn id="267304" idx="3"/>
              <a:endCxn id="267303" idx="0"/>
            </p:cNvCxnSpPr>
            <p:nvPr/>
          </p:nvCxnSpPr>
          <p:spPr bwMode="auto">
            <a:xfrm rot="5400000">
              <a:off x="1859" y="1918"/>
              <a:ext cx="313" cy="476"/>
            </a:xfrm>
            <a:prstGeom prst="curvedConnector3">
              <a:avLst>
                <a:gd name="adj1" fmla="val 49838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sp>
          <p:nvSpPr>
            <p:cNvPr id="267307" name="AutoShape 31"/>
            <p:cNvSpPr>
              <a:spLocks noChangeArrowheads="1"/>
            </p:cNvSpPr>
            <p:nvPr/>
          </p:nvSpPr>
          <p:spPr bwMode="auto">
            <a:xfrm>
              <a:off x="810" y="1696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4242FA"/>
                </a:gs>
                <a:gs pos="100000">
                  <a:srgbClr val="1F1F74"/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TW" altLang="en-US" sz="1200">
                  <a:latin typeface="Arial Narrow" pitchFamily="34" charset="0"/>
                </a:rPr>
                <a:t>資料字典</a:t>
              </a:r>
              <a:r>
                <a:rPr lang="en-US" altLang="zh-TW" sz="1200">
                  <a:latin typeface="Arial Narrow" pitchFamily="34" charset="0"/>
                </a:rPr>
                <a:t>(DD)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3476625" y="2635250"/>
            <a:ext cx="3695700" cy="1946275"/>
            <a:chOff x="2190" y="1660"/>
            <a:chExt cx="2328" cy="1226"/>
          </a:xfrm>
        </p:grpSpPr>
        <p:sp>
          <p:nvSpPr>
            <p:cNvPr id="267295" name="Rectangle 33"/>
            <p:cNvSpPr>
              <a:spLocks noChangeArrowheads="1"/>
            </p:cNvSpPr>
            <p:nvPr/>
          </p:nvSpPr>
          <p:spPr bwMode="auto">
            <a:xfrm>
              <a:off x="2880" y="1660"/>
              <a:ext cx="1152" cy="1226"/>
            </a:xfrm>
            <a:prstGeom prst="rect">
              <a:avLst/>
            </a:prstGeom>
            <a:solidFill>
              <a:srgbClr val="FDD4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67296" name="AutoShape 34"/>
            <p:cNvSpPr>
              <a:spLocks noChangeArrowheads="1"/>
            </p:cNvSpPr>
            <p:nvPr/>
          </p:nvSpPr>
          <p:spPr bwMode="auto">
            <a:xfrm>
              <a:off x="3041" y="1696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77C5C5"/>
                </a:gs>
                <a:gs pos="100000">
                  <a:srgbClr val="375B5B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3E8A8A"/>
              </a:solidFill>
              <a:miter lim="800000"/>
              <a:headEnd/>
              <a:tailEnd/>
            </a:ln>
          </p:spPr>
          <p:txBody>
            <a:bodyPr lIns="54000" rIns="54000" anchor="ctr"/>
            <a:lstStyle/>
            <a:p>
              <a:r>
                <a:rPr lang="zh-TW" altLang="en-US" sz="1200">
                  <a:latin typeface="Arial Narrow" pitchFamily="34" charset="0"/>
                </a:rPr>
                <a:t>作業資料規格 </a:t>
              </a:r>
            </a:p>
          </p:txBody>
        </p:sp>
        <p:sp>
          <p:nvSpPr>
            <p:cNvPr id="267297" name="AutoShape 35"/>
            <p:cNvSpPr>
              <a:spLocks noChangeArrowheads="1"/>
            </p:cNvSpPr>
            <p:nvPr/>
          </p:nvSpPr>
          <p:spPr bwMode="auto">
            <a:xfrm>
              <a:off x="3045" y="2576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77C5C5"/>
                </a:gs>
                <a:gs pos="100000">
                  <a:srgbClr val="375B5B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3E8A8A"/>
              </a:solidFill>
              <a:miter lim="800000"/>
              <a:headEnd/>
              <a:tailEnd/>
            </a:ln>
          </p:spPr>
          <p:txBody>
            <a:bodyPr lIns="54000" rIns="54000" anchor="ctr"/>
            <a:lstStyle/>
            <a:p>
              <a:r>
                <a:rPr lang="zh-TW" altLang="en-US" sz="1200">
                  <a:latin typeface="Arial Narrow" pitchFamily="34" charset="0"/>
                </a:rPr>
                <a:t>畫面設計 </a:t>
              </a:r>
              <a:r>
                <a:rPr lang="en-US" altLang="zh-TW" sz="1200">
                  <a:latin typeface="Arial Narrow" pitchFamily="34" charset="0"/>
                </a:rPr>
                <a:t>(Layout)</a:t>
              </a:r>
            </a:p>
          </p:txBody>
        </p:sp>
        <p:sp>
          <p:nvSpPr>
            <p:cNvPr id="267298" name="AutoShape 36"/>
            <p:cNvSpPr>
              <a:spLocks noChangeArrowheads="1"/>
            </p:cNvSpPr>
            <p:nvPr/>
          </p:nvSpPr>
          <p:spPr bwMode="auto">
            <a:xfrm>
              <a:off x="3041" y="1982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77C5C5"/>
                </a:gs>
                <a:gs pos="100000">
                  <a:srgbClr val="375B5B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3E8A8A"/>
              </a:solidFill>
              <a:miter lim="800000"/>
              <a:headEnd/>
              <a:tailEnd/>
            </a:ln>
          </p:spPr>
          <p:txBody>
            <a:bodyPr lIns="54000" rIns="54000" anchor="ctr"/>
            <a:lstStyle/>
            <a:p>
              <a:r>
                <a:rPr lang="zh-TW" altLang="en-US" sz="1200">
                  <a:latin typeface="Arial Narrow" pitchFamily="34" charset="0"/>
                </a:rPr>
                <a:t>過帳規格</a:t>
              </a:r>
            </a:p>
          </p:txBody>
        </p:sp>
        <p:sp>
          <p:nvSpPr>
            <p:cNvPr id="267299" name="AutoShape 37"/>
            <p:cNvSpPr>
              <a:spLocks noChangeArrowheads="1"/>
            </p:cNvSpPr>
            <p:nvPr/>
          </p:nvSpPr>
          <p:spPr bwMode="auto">
            <a:xfrm>
              <a:off x="3036" y="2276"/>
              <a:ext cx="890" cy="303"/>
            </a:xfrm>
            <a:prstGeom prst="cube">
              <a:avLst>
                <a:gd name="adj" fmla="val 20833"/>
              </a:avLst>
            </a:prstGeom>
            <a:gradFill rotWithShape="0">
              <a:gsLst>
                <a:gs pos="0">
                  <a:srgbClr val="77C5C5"/>
                </a:gs>
                <a:gs pos="100000">
                  <a:srgbClr val="375B5B"/>
                </a:gs>
              </a:gsLst>
              <a:path path="rect">
                <a:fillToRect l="100000" t="100000"/>
              </a:path>
            </a:gradFill>
            <a:ln w="9525">
              <a:solidFill>
                <a:srgbClr val="3E8A8A"/>
              </a:solidFill>
              <a:miter lim="800000"/>
              <a:headEnd/>
              <a:tailEnd/>
            </a:ln>
          </p:spPr>
          <p:txBody>
            <a:bodyPr lIns="54000" rIns="54000" anchor="ctr"/>
            <a:lstStyle/>
            <a:p>
              <a:r>
                <a:rPr lang="zh-TW" altLang="en-US" sz="1200">
                  <a:latin typeface="Arial Narrow" pitchFamily="34" charset="0"/>
                </a:rPr>
                <a:t>元件規格 </a:t>
              </a:r>
            </a:p>
          </p:txBody>
        </p:sp>
        <p:cxnSp>
          <p:nvCxnSpPr>
            <p:cNvPr id="2098214" name="AutoShape 38"/>
            <p:cNvCxnSpPr>
              <a:cxnSpLocks noChangeShapeType="1"/>
              <a:stCxn id="267296" idx="2"/>
              <a:endCxn id="267303" idx="5"/>
            </p:cNvCxnSpPr>
            <p:nvPr/>
          </p:nvCxnSpPr>
          <p:spPr bwMode="auto">
            <a:xfrm rot="10800000" flipV="1">
              <a:off x="2190" y="1879"/>
              <a:ext cx="851" cy="553"/>
            </a:xfrm>
            <a:prstGeom prst="curvedConnector3">
              <a:avLst>
                <a:gd name="adj1" fmla="val 49940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cxnSp>
          <p:nvCxnSpPr>
            <p:cNvPr id="2098215" name="AutoShape 39"/>
            <p:cNvCxnSpPr>
              <a:cxnSpLocks noChangeShapeType="1"/>
              <a:stCxn id="267298" idx="2"/>
              <a:endCxn id="267303" idx="5"/>
            </p:cNvCxnSpPr>
            <p:nvPr/>
          </p:nvCxnSpPr>
          <p:spPr bwMode="auto">
            <a:xfrm rot="10800000" flipV="1">
              <a:off x="2190" y="2165"/>
              <a:ext cx="851" cy="267"/>
            </a:xfrm>
            <a:prstGeom prst="curvedConnector3">
              <a:avLst>
                <a:gd name="adj1" fmla="val 49940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  <p:cxnSp>
          <p:nvCxnSpPr>
            <p:cNvPr id="2098216" name="AutoShape 40"/>
            <p:cNvCxnSpPr>
              <a:cxnSpLocks noChangeShapeType="1"/>
              <a:stCxn id="267295" idx="3"/>
              <a:endCxn id="267309" idx="2"/>
            </p:cNvCxnSpPr>
            <p:nvPr/>
          </p:nvCxnSpPr>
          <p:spPr bwMode="auto">
            <a:xfrm>
              <a:off x="4032" y="2273"/>
              <a:ext cx="486" cy="7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 type="arrow" w="sm" len="med"/>
              <a:tailEnd type="arrow" w="sm" len="med"/>
            </a:ln>
            <a:effectLst>
              <a:outerShdw dist="35921" dir="2700000" algn="ctr" rotWithShape="0">
                <a:schemeClr val="bg2"/>
              </a:outerShdw>
            </a:effectLst>
          </p:spPr>
        </p:cxnSp>
      </p:grpSp>
      <p:sp>
        <p:nvSpPr>
          <p:cNvPr id="267281" name="Rectangle 41"/>
          <p:cNvSpPr>
            <a:spLocks noChangeArrowheads="1"/>
          </p:cNvSpPr>
          <p:nvPr/>
        </p:nvSpPr>
        <p:spPr bwMode="auto">
          <a:xfrm>
            <a:off x="914400" y="4681538"/>
            <a:ext cx="228600" cy="2176462"/>
          </a:xfrm>
          <a:prstGeom prst="rect">
            <a:avLst/>
          </a:prstGeom>
          <a:solidFill>
            <a:srgbClr val="AD9DFD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lIns="18000" anchor="ctr"/>
          <a:lstStyle/>
          <a:p>
            <a:r>
              <a:rPr lang="zh-TW" altLang="en-US" sz="1400">
                <a:latin typeface="Arial Narrow" pitchFamily="34" charset="0"/>
              </a:rPr>
              <a:t>系統開發</a:t>
            </a:r>
          </a:p>
        </p:txBody>
      </p:sp>
      <p:grpSp>
        <p:nvGrpSpPr>
          <p:cNvPr id="8" name="Group 42"/>
          <p:cNvGrpSpPr>
            <a:grpSpLocks/>
          </p:cNvGrpSpPr>
          <p:nvPr/>
        </p:nvGrpSpPr>
        <p:grpSpPr bwMode="auto">
          <a:xfrm>
            <a:off x="1298575" y="4581525"/>
            <a:ext cx="6453188" cy="2054225"/>
            <a:chOff x="818" y="2886"/>
            <a:chExt cx="4065" cy="1294"/>
          </a:xfrm>
        </p:grpSpPr>
        <p:sp>
          <p:nvSpPr>
            <p:cNvPr id="267283" name="Oval 43"/>
            <p:cNvSpPr>
              <a:spLocks noChangeArrowheads="1"/>
            </p:cNvSpPr>
            <p:nvPr/>
          </p:nvSpPr>
          <p:spPr bwMode="auto">
            <a:xfrm>
              <a:off x="818" y="3788"/>
              <a:ext cx="4065" cy="3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zh-TW" altLang="en-US" sz="1600">
                  <a:latin typeface="Arial Narrow" pitchFamily="34" charset="0"/>
                </a:rPr>
                <a:t>共用軟體元件</a:t>
              </a:r>
            </a:p>
          </p:txBody>
        </p: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959" y="2886"/>
              <a:ext cx="3916" cy="966"/>
              <a:chOff x="959" y="2886"/>
              <a:chExt cx="3916" cy="966"/>
            </a:xfrm>
          </p:grpSpPr>
          <p:sp>
            <p:nvSpPr>
              <p:cNvPr id="267285" name="Oval 45"/>
              <p:cNvSpPr>
                <a:spLocks noChangeArrowheads="1"/>
              </p:cNvSpPr>
              <p:nvPr/>
            </p:nvSpPr>
            <p:spPr bwMode="auto">
              <a:xfrm>
                <a:off x="3018" y="3066"/>
                <a:ext cx="881" cy="261"/>
              </a:xfrm>
              <a:prstGeom prst="ellipse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rgbClr val="B9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zh-TW" altLang="en-US" sz="1200">
                    <a:latin typeface="Arial Narrow" pitchFamily="34" charset="0"/>
                  </a:rPr>
                  <a:t>產生</a:t>
                </a:r>
                <a:r>
                  <a:rPr lang="en-US" altLang="zh-TW" sz="1200">
                    <a:latin typeface="Arial Narrow" pitchFamily="34" charset="0"/>
                  </a:rPr>
                  <a:t>(Generate)</a:t>
                </a:r>
                <a:r>
                  <a:rPr lang="zh-TW" altLang="en-US" sz="1200">
                    <a:latin typeface="Arial Narrow" pitchFamily="34" charset="0"/>
                  </a:rPr>
                  <a:t>程式</a:t>
                </a:r>
              </a:p>
            </p:txBody>
          </p:sp>
          <p:cxnSp>
            <p:nvCxnSpPr>
              <p:cNvPr id="2098222" name="AutoShape 46"/>
              <p:cNvCxnSpPr>
                <a:cxnSpLocks noChangeShapeType="1"/>
                <a:stCxn id="267295" idx="2"/>
                <a:endCxn id="267285" idx="0"/>
              </p:cNvCxnSpPr>
              <p:nvPr/>
            </p:nvCxnSpPr>
            <p:spPr bwMode="auto">
              <a:xfrm rot="16200000" flipH="1">
                <a:off x="3368" y="2974"/>
                <a:ext cx="180" cy="3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arrow" w="sm" len="med"/>
                <a:tailEnd type="arrow" w="sm" len="med"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sp>
            <p:nvSpPr>
              <p:cNvPr id="267287" name="AutoShape 47"/>
              <p:cNvSpPr>
                <a:spLocks noChangeArrowheads="1"/>
              </p:cNvSpPr>
              <p:nvPr/>
            </p:nvSpPr>
            <p:spPr bwMode="auto">
              <a:xfrm>
                <a:off x="959" y="3549"/>
                <a:ext cx="890" cy="303"/>
              </a:xfrm>
              <a:prstGeom prst="cube">
                <a:avLst>
                  <a:gd name="adj" fmla="val 20833"/>
                </a:avLst>
              </a:prstGeom>
              <a:gradFill rotWithShape="0">
                <a:gsLst>
                  <a:gs pos="0">
                    <a:srgbClr val="AD9DFD"/>
                  </a:gs>
                  <a:gs pos="100000">
                    <a:srgbClr val="8478C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AD9DFD"/>
                </a:solidFill>
                <a:miter lim="800000"/>
                <a:headEnd/>
                <a:tailEnd/>
              </a:ln>
            </p:spPr>
            <p:txBody>
              <a:bodyPr lIns="54000" rIns="54000" anchor="ctr"/>
              <a:lstStyle/>
              <a:p>
                <a:r>
                  <a:rPr lang="zh-TW" altLang="en-US" sz="1200">
                    <a:latin typeface="Arial Narrow" pitchFamily="34" charset="0"/>
                  </a:rPr>
                  <a:t>輸入</a:t>
                </a:r>
                <a:r>
                  <a:rPr lang="en-US" altLang="zh-TW" sz="1200">
                    <a:latin typeface="Arial Narrow" pitchFamily="34" charset="0"/>
                  </a:rPr>
                  <a:t>(Input)</a:t>
                </a:r>
                <a:r>
                  <a:rPr lang="zh-TW" altLang="en-US" sz="1200">
                    <a:latin typeface="Arial Narrow" pitchFamily="34" charset="0"/>
                  </a:rPr>
                  <a:t>作業</a:t>
                </a:r>
              </a:p>
            </p:txBody>
          </p:sp>
          <p:sp>
            <p:nvSpPr>
              <p:cNvPr id="267288" name="AutoShape 48"/>
              <p:cNvSpPr>
                <a:spLocks noChangeArrowheads="1"/>
              </p:cNvSpPr>
              <p:nvPr/>
            </p:nvSpPr>
            <p:spPr bwMode="auto">
              <a:xfrm>
                <a:off x="1921" y="3549"/>
                <a:ext cx="890" cy="303"/>
              </a:xfrm>
              <a:prstGeom prst="cube">
                <a:avLst>
                  <a:gd name="adj" fmla="val 20833"/>
                </a:avLst>
              </a:prstGeom>
              <a:gradFill rotWithShape="0">
                <a:gsLst>
                  <a:gs pos="0">
                    <a:srgbClr val="AD9DFD"/>
                  </a:gs>
                  <a:gs pos="100000">
                    <a:srgbClr val="8478C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AD9DFD"/>
                </a:solidFill>
                <a:miter lim="800000"/>
                <a:headEnd/>
                <a:tailEnd/>
              </a:ln>
            </p:spPr>
            <p:txBody>
              <a:bodyPr lIns="54000" rIns="54000" anchor="ctr"/>
              <a:lstStyle/>
              <a:p>
                <a:r>
                  <a:rPr lang="zh-TW" altLang="en-US" sz="1200">
                    <a:latin typeface="Arial Narrow" pitchFamily="34" charset="0"/>
                  </a:rPr>
                  <a:t>查詢</a:t>
                </a:r>
                <a:r>
                  <a:rPr lang="en-US" altLang="zh-TW" sz="1200">
                    <a:latin typeface="Arial Narrow" pitchFamily="34" charset="0"/>
                  </a:rPr>
                  <a:t>(Query)</a:t>
                </a:r>
                <a:r>
                  <a:rPr lang="zh-TW" altLang="en-US" sz="1200">
                    <a:latin typeface="Arial Narrow" pitchFamily="34" charset="0"/>
                  </a:rPr>
                  <a:t>作業</a:t>
                </a:r>
              </a:p>
            </p:txBody>
          </p:sp>
          <p:sp>
            <p:nvSpPr>
              <p:cNvPr id="267289" name="AutoShape 49"/>
              <p:cNvSpPr>
                <a:spLocks noChangeArrowheads="1"/>
              </p:cNvSpPr>
              <p:nvPr/>
            </p:nvSpPr>
            <p:spPr bwMode="auto">
              <a:xfrm>
                <a:off x="2943" y="3549"/>
                <a:ext cx="890" cy="303"/>
              </a:xfrm>
              <a:prstGeom prst="cube">
                <a:avLst>
                  <a:gd name="adj" fmla="val 20833"/>
                </a:avLst>
              </a:prstGeom>
              <a:gradFill rotWithShape="0">
                <a:gsLst>
                  <a:gs pos="0">
                    <a:srgbClr val="AD9DFD"/>
                  </a:gs>
                  <a:gs pos="100000">
                    <a:srgbClr val="8478C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AD9DFD"/>
                </a:solidFill>
                <a:miter lim="800000"/>
                <a:headEnd/>
                <a:tailEnd/>
              </a:ln>
            </p:spPr>
            <p:txBody>
              <a:bodyPr lIns="54000" rIns="54000" anchor="ctr"/>
              <a:lstStyle/>
              <a:p>
                <a:r>
                  <a:rPr lang="zh-TW" altLang="en-US" sz="1200">
                    <a:latin typeface="Arial Narrow" pitchFamily="34" charset="0"/>
                  </a:rPr>
                  <a:t>報表</a:t>
                </a:r>
                <a:r>
                  <a:rPr lang="en-US" altLang="zh-TW" sz="1200">
                    <a:latin typeface="Arial Narrow" pitchFamily="34" charset="0"/>
                  </a:rPr>
                  <a:t>(Report)</a:t>
                </a:r>
                <a:r>
                  <a:rPr lang="zh-TW" altLang="en-US" sz="1200">
                    <a:latin typeface="Arial Narrow" pitchFamily="34" charset="0"/>
                  </a:rPr>
                  <a:t>作業</a:t>
                </a:r>
              </a:p>
            </p:txBody>
          </p:sp>
          <p:sp>
            <p:nvSpPr>
              <p:cNvPr id="267290" name="AutoShape 50"/>
              <p:cNvSpPr>
                <a:spLocks noChangeArrowheads="1"/>
              </p:cNvSpPr>
              <p:nvPr/>
            </p:nvSpPr>
            <p:spPr bwMode="auto">
              <a:xfrm>
                <a:off x="3985" y="3540"/>
                <a:ext cx="890" cy="303"/>
              </a:xfrm>
              <a:prstGeom prst="cube">
                <a:avLst>
                  <a:gd name="adj" fmla="val 20833"/>
                </a:avLst>
              </a:prstGeom>
              <a:gradFill rotWithShape="0">
                <a:gsLst>
                  <a:gs pos="0">
                    <a:srgbClr val="AD9DFD"/>
                  </a:gs>
                  <a:gs pos="100000">
                    <a:srgbClr val="8478C1"/>
                  </a:gs>
                </a:gsLst>
                <a:path path="rect">
                  <a:fillToRect l="100000" t="100000"/>
                </a:path>
              </a:gradFill>
              <a:ln w="9525">
                <a:solidFill>
                  <a:srgbClr val="AD9DFD"/>
                </a:solidFill>
                <a:miter lim="800000"/>
                <a:headEnd/>
                <a:tailEnd/>
              </a:ln>
            </p:spPr>
            <p:txBody>
              <a:bodyPr lIns="54000" rIns="54000" anchor="ctr"/>
              <a:lstStyle/>
              <a:p>
                <a:r>
                  <a:rPr lang="zh-TW" altLang="en-US" sz="1200">
                    <a:latin typeface="Arial Narrow" pitchFamily="34" charset="0"/>
                  </a:rPr>
                  <a:t>過帳 </a:t>
                </a:r>
                <a:r>
                  <a:rPr lang="en-US" altLang="zh-TW" sz="1200">
                    <a:latin typeface="Arial Narrow" pitchFamily="34" charset="0"/>
                  </a:rPr>
                  <a:t>(Transaction)</a:t>
                </a:r>
                <a:r>
                  <a:rPr lang="zh-TW" altLang="en-US" sz="1200">
                    <a:latin typeface="Arial Narrow" pitchFamily="34" charset="0"/>
                  </a:rPr>
                  <a:t>作業</a:t>
                </a:r>
              </a:p>
            </p:txBody>
          </p:sp>
          <p:cxnSp>
            <p:nvCxnSpPr>
              <p:cNvPr id="2098227" name="AutoShape 51"/>
              <p:cNvCxnSpPr>
                <a:cxnSpLocks noChangeShapeType="1"/>
                <a:stCxn id="267285" idx="2"/>
                <a:endCxn id="267287" idx="0"/>
              </p:cNvCxnSpPr>
              <p:nvPr/>
            </p:nvCxnSpPr>
            <p:spPr bwMode="auto">
              <a:xfrm rot="10800000" flipV="1">
                <a:off x="1436" y="3197"/>
                <a:ext cx="1582" cy="352"/>
              </a:xfrm>
              <a:prstGeom prst="curvedConnector2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 type="arrow" w="sm" len="med"/>
                <a:tailEnd type="arrow" w="sm" len="med"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098228" name="AutoShape 52"/>
              <p:cNvCxnSpPr>
                <a:cxnSpLocks noChangeShapeType="1"/>
                <a:stCxn id="267285" idx="3"/>
                <a:endCxn id="267288" idx="0"/>
              </p:cNvCxnSpPr>
              <p:nvPr/>
            </p:nvCxnSpPr>
            <p:spPr bwMode="auto">
              <a:xfrm rot="5400000">
                <a:off x="2642" y="3045"/>
                <a:ext cx="260" cy="749"/>
              </a:xfrm>
              <a:prstGeom prst="curvedConnector3">
                <a:avLst>
                  <a:gd name="adj1" fmla="val 57306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arrow" w="sm" len="med"/>
                <a:tailEnd type="arrow" w="sm" len="med"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098229" name="AutoShape 53"/>
              <p:cNvCxnSpPr>
                <a:cxnSpLocks noChangeShapeType="1"/>
                <a:stCxn id="267285" idx="4"/>
                <a:endCxn id="267289" idx="0"/>
              </p:cNvCxnSpPr>
              <p:nvPr/>
            </p:nvCxnSpPr>
            <p:spPr bwMode="auto">
              <a:xfrm rot="5400000">
                <a:off x="3328" y="3419"/>
                <a:ext cx="222" cy="39"/>
              </a:xfrm>
              <a:prstGeom prst="curvedConnector3">
                <a:avLst>
                  <a:gd name="adj1" fmla="val 50000"/>
                </a:avLst>
              </a:prstGeom>
              <a:noFill/>
              <a:ln w="9525">
                <a:solidFill>
                  <a:srgbClr val="FF0000"/>
                </a:solidFill>
                <a:miter lim="800000"/>
                <a:headEnd type="arrow" w="sm" len="med"/>
                <a:tailEnd type="arrow" w="sm" len="med"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  <p:cxnSp>
            <p:nvCxnSpPr>
              <p:cNvPr id="2098230" name="AutoShape 54"/>
              <p:cNvCxnSpPr>
                <a:cxnSpLocks noChangeShapeType="1"/>
                <a:stCxn id="267285" idx="6"/>
                <a:endCxn id="267290" idx="0"/>
              </p:cNvCxnSpPr>
              <p:nvPr/>
            </p:nvCxnSpPr>
            <p:spPr bwMode="auto">
              <a:xfrm>
                <a:off x="3899" y="3197"/>
                <a:ext cx="563" cy="343"/>
              </a:xfrm>
              <a:prstGeom prst="curvedConnector2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 type="arrow" w="sm" len="med"/>
                <a:tailEnd type="arrow" w="sm" len="med"/>
              </a:ln>
              <a:effectLst>
                <a:outerShdw dist="35921" dir="2700000" algn="ctr" rotWithShape="0">
                  <a:schemeClr val="bg2"/>
                </a:outerShdw>
              </a:effectLst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C1344F-E5FA-4CB9-9F34-8212DF41C04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10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5400" i="1" smtClean="0">
                <a:latin typeface="Times New Roman" pitchFamily="18" charset="0"/>
              </a:rPr>
              <a:t>e</a:t>
            </a:r>
            <a:r>
              <a:rPr lang="zh-TW" altLang="en-US" smtClean="0"/>
              <a:t>化系統開發流程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44625" y="866775"/>
            <a:ext cx="1541463" cy="1397000"/>
            <a:chOff x="528" y="912"/>
            <a:chExt cx="1248" cy="1142"/>
          </a:xfrm>
        </p:grpSpPr>
        <p:sp>
          <p:nvSpPr>
            <p:cNvPr id="268352" name="Text Box 4"/>
            <p:cNvSpPr txBox="1">
              <a:spLocks noChangeArrowheads="1"/>
            </p:cNvSpPr>
            <p:nvPr/>
          </p:nvSpPr>
          <p:spPr bwMode="auto">
            <a:xfrm>
              <a:off x="720" y="1680"/>
              <a:ext cx="864" cy="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zh-TW" altLang="zh-TW" sz="2400">
                <a:latin typeface="Arial Narrow" pitchFamily="34" charset="0"/>
              </a:endParaRPr>
            </a:p>
          </p:txBody>
        </p:sp>
        <p:sp>
          <p:nvSpPr>
            <p:cNvPr id="268353" name="Rectangle 5"/>
            <p:cNvSpPr>
              <a:spLocks noChangeArrowheads="1"/>
            </p:cNvSpPr>
            <p:nvPr/>
          </p:nvSpPr>
          <p:spPr bwMode="auto">
            <a:xfrm>
              <a:off x="528" y="912"/>
              <a:ext cx="1248" cy="912"/>
            </a:xfrm>
            <a:prstGeom prst="rect">
              <a:avLst/>
            </a:prstGeom>
            <a:solidFill>
              <a:srgbClr val="9886B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pic>
          <p:nvPicPr>
            <p:cNvPr id="268354" name="Picture 6" descr="BD20212_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5" y="960"/>
              <a:ext cx="1200" cy="6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8355" name="Text Box 7"/>
            <p:cNvSpPr txBox="1">
              <a:spLocks noChangeArrowheads="1"/>
            </p:cNvSpPr>
            <p:nvPr/>
          </p:nvSpPr>
          <p:spPr bwMode="auto">
            <a:xfrm>
              <a:off x="817" y="1590"/>
              <a:ext cx="807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需求分析</a:t>
              </a:r>
            </a:p>
          </p:txBody>
        </p:sp>
      </p:grpSp>
      <p:sp>
        <p:nvSpPr>
          <p:cNvPr id="2100232" name="Text Box 8"/>
          <p:cNvSpPr txBox="1">
            <a:spLocks noChangeArrowheads="1"/>
          </p:cNvSpPr>
          <p:nvPr/>
        </p:nvSpPr>
        <p:spPr bwMode="auto">
          <a:xfrm>
            <a:off x="7126288" y="2671763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>
                <a:solidFill>
                  <a:srgbClr val="FFFF00"/>
                </a:solidFill>
                <a:latin typeface="Arial Narrow" pitchFamily="34" charset="0"/>
              </a:rPr>
              <a:t>開發成本低 </a:t>
            </a:r>
            <a:r>
              <a:rPr lang="en-US" altLang="zh-TW" sz="2000">
                <a:solidFill>
                  <a:srgbClr val="FFFF00"/>
                </a:solidFill>
                <a:latin typeface="Arial Narrow" pitchFamily="34" charset="0"/>
              </a:rPr>
              <a:t>!</a:t>
            </a:r>
          </a:p>
        </p:txBody>
      </p:sp>
      <p:sp>
        <p:nvSpPr>
          <p:cNvPr id="2100233" name="Text Box 9"/>
          <p:cNvSpPr txBox="1">
            <a:spLocks noChangeArrowheads="1"/>
          </p:cNvSpPr>
          <p:nvPr/>
        </p:nvSpPr>
        <p:spPr bwMode="auto">
          <a:xfrm>
            <a:off x="7126288" y="3052763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>
                <a:solidFill>
                  <a:srgbClr val="FFFF00"/>
                </a:solidFill>
                <a:latin typeface="Arial Narrow" pitchFamily="34" charset="0"/>
              </a:rPr>
              <a:t>維護成本低 </a:t>
            </a:r>
            <a:r>
              <a:rPr lang="en-US" altLang="zh-TW" sz="2000">
                <a:solidFill>
                  <a:srgbClr val="FFFF00"/>
                </a:solidFill>
                <a:latin typeface="Arial Narrow" pitchFamily="34" charset="0"/>
              </a:rPr>
              <a:t>!</a:t>
            </a:r>
          </a:p>
        </p:txBody>
      </p:sp>
      <p:sp>
        <p:nvSpPr>
          <p:cNvPr id="2100234" name="Text Box 10"/>
          <p:cNvSpPr txBox="1">
            <a:spLocks noChangeArrowheads="1"/>
          </p:cNvSpPr>
          <p:nvPr/>
        </p:nvSpPr>
        <p:spPr bwMode="auto">
          <a:xfrm>
            <a:off x="7126288" y="3433763"/>
            <a:ext cx="1568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2000">
                <a:solidFill>
                  <a:srgbClr val="FFFF00"/>
                </a:solidFill>
                <a:latin typeface="Arial Narrow" pitchFamily="34" charset="0"/>
              </a:rPr>
              <a:t>知識可再用 </a:t>
            </a:r>
            <a:r>
              <a:rPr lang="en-US" altLang="zh-TW" sz="2000">
                <a:solidFill>
                  <a:srgbClr val="FFFF00"/>
                </a:solidFill>
                <a:latin typeface="Arial Narrow" pitchFamily="34" charset="0"/>
              </a:rPr>
              <a:t>!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779588" y="2671763"/>
            <a:ext cx="1770062" cy="2652712"/>
            <a:chOff x="1121" y="1683"/>
            <a:chExt cx="1115" cy="1671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121" y="1683"/>
              <a:ext cx="932" cy="724"/>
              <a:chOff x="1128" y="3011"/>
              <a:chExt cx="932" cy="724"/>
            </a:xfrm>
          </p:grpSpPr>
          <p:sp>
            <p:nvSpPr>
              <p:cNvPr id="268349" name="Rectangle 13"/>
              <p:cNvSpPr>
                <a:spLocks noChangeArrowheads="1"/>
              </p:cNvSpPr>
              <p:nvPr/>
            </p:nvSpPr>
            <p:spPr bwMode="auto">
              <a:xfrm>
                <a:off x="1128" y="3011"/>
                <a:ext cx="919" cy="695"/>
              </a:xfrm>
              <a:prstGeom prst="rect">
                <a:avLst/>
              </a:prstGeom>
              <a:solidFill>
                <a:srgbClr val="9886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8350" name="Text Box 14"/>
              <p:cNvSpPr txBox="1">
                <a:spLocks noChangeArrowheads="1"/>
              </p:cNvSpPr>
              <p:nvPr/>
            </p:nvSpPr>
            <p:spPr bwMode="auto">
              <a:xfrm>
                <a:off x="1176" y="3523"/>
                <a:ext cx="8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元件設計開發</a:t>
                </a:r>
              </a:p>
            </p:txBody>
          </p:sp>
          <p:pic>
            <p:nvPicPr>
              <p:cNvPr id="268351" name="Picture 15" descr="j0168218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355" y="3047"/>
                <a:ext cx="468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1308" y="2645"/>
              <a:ext cx="928" cy="709"/>
              <a:chOff x="1128" y="1852"/>
              <a:chExt cx="928" cy="709"/>
            </a:xfrm>
          </p:grpSpPr>
          <p:sp>
            <p:nvSpPr>
              <p:cNvPr id="268346" name="Rectangle 17"/>
              <p:cNvSpPr>
                <a:spLocks noChangeArrowheads="1"/>
              </p:cNvSpPr>
              <p:nvPr/>
            </p:nvSpPr>
            <p:spPr bwMode="auto">
              <a:xfrm>
                <a:off x="1128" y="1852"/>
                <a:ext cx="919" cy="700"/>
              </a:xfrm>
              <a:prstGeom prst="rect">
                <a:avLst/>
              </a:prstGeom>
              <a:solidFill>
                <a:srgbClr val="BA587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pic>
            <p:nvPicPr>
              <p:cNvPr id="268347" name="Picture 18" descr="j0230689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337" y="1889"/>
                <a:ext cx="539" cy="4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8348" name="Text Box 19"/>
              <p:cNvSpPr txBox="1">
                <a:spLocks noChangeArrowheads="1"/>
              </p:cNvSpPr>
              <p:nvPr/>
            </p:nvSpPr>
            <p:spPr bwMode="auto">
              <a:xfrm>
                <a:off x="1172" y="2349"/>
                <a:ext cx="8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共用軟體元件</a:t>
                </a:r>
              </a:p>
            </p:txBody>
          </p:sp>
        </p:grpSp>
        <p:cxnSp>
          <p:nvCxnSpPr>
            <p:cNvPr id="268345" name="AutoShape 20"/>
            <p:cNvCxnSpPr>
              <a:cxnSpLocks noChangeShapeType="1"/>
              <a:stCxn id="268350" idx="2"/>
            </p:cNvCxnSpPr>
            <p:nvPr/>
          </p:nvCxnSpPr>
          <p:spPr bwMode="auto">
            <a:xfrm rot="16200000" flipH="1">
              <a:off x="1561" y="2457"/>
              <a:ext cx="275" cy="176"/>
            </a:xfrm>
            <a:prstGeom prst="curvedConnector3">
              <a:avLst>
                <a:gd name="adj1" fmla="val 49819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535363" y="2019300"/>
            <a:ext cx="3686175" cy="3302000"/>
            <a:chOff x="2227" y="1272"/>
            <a:chExt cx="2322" cy="2080"/>
          </a:xfrm>
        </p:grpSpPr>
        <p:cxnSp>
          <p:nvCxnSpPr>
            <p:cNvPr id="268332" name="AutoShape 22"/>
            <p:cNvCxnSpPr>
              <a:cxnSpLocks noChangeShapeType="1"/>
              <a:stCxn id="268313" idx="2"/>
            </p:cNvCxnSpPr>
            <p:nvPr/>
          </p:nvCxnSpPr>
          <p:spPr bwMode="auto">
            <a:xfrm rot="5400000">
              <a:off x="3520" y="723"/>
              <a:ext cx="480" cy="1578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68333" name="AutoShape 23"/>
            <p:cNvCxnSpPr>
              <a:cxnSpLocks noChangeShapeType="1"/>
              <a:stCxn id="268346" idx="3"/>
              <a:endCxn id="268337" idx="1"/>
            </p:cNvCxnSpPr>
            <p:nvPr/>
          </p:nvCxnSpPr>
          <p:spPr bwMode="auto">
            <a:xfrm flipV="1">
              <a:off x="2227" y="2993"/>
              <a:ext cx="277" cy="2"/>
            </a:xfrm>
            <a:prstGeom prst="straightConnector1">
              <a:avLst/>
            </a:prstGeom>
            <a:noFill/>
            <a:ln w="19050">
              <a:solidFill>
                <a:srgbClr val="FF3300"/>
              </a:solidFill>
              <a:miter lim="800000"/>
              <a:headEnd type="triangle" w="med" len="med"/>
              <a:tailEnd type="triangle" w="med" len="med"/>
            </a:ln>
          </p:spPr>
        </p:cxnSp>
        <p:grpSp>
          <p:nvGrpSpPr>
            <p:cNvPr id="7" name="Group 24"/>
            <p:cNvGrpSpPr>
              <a:grpSpLocks/>
            </p:cNvGrpSpPr>
            <p:nvPr/>
          </p:nvGrpSpPr>
          <p:grpSpPr bwMode="auto">
            <a:xfrm>
              <a:off x="2482" y="1716"/>
              <a:ext cx="945" cy="723"/>
              <a:chOff x="2376" y="1914"/>
              <a:chExt cx="974" cy="723"/>
            </a:xfrm>
          </p:grpSpPr>
          <p:sp>
            <p:nvSpPr>
              <p:cNvPr id="268340" name="Rectangle 25"/>
              <p:cNvSpPr>
                <a:spLocks noChangeArrowheads="1"/>
              </p:cNvSpPr>
              <p:nvPr/>
            </p:nvSpPr>
            <p:spPr bwMode="auto">
              <a:xfrm>
                <a:off x="2376" y="1914"/>
                <a:ext cx="947" cy="723"/>
              </a:xfrm>
              <a:prstGeom prst="rect">
                <a:avLst/>
              </a:prstGeom>
              <a:solidFill>
                <a:srgbClr val="9886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8341" name="Text Box 26"/>
              <p:cNvSpPr txBox="1">
                <a:spLocks noChangeArrowheads="1"/>
              </p:cNvSpPr>
              <p:nvPr/>
            </p:nvSpPr>
            <p:spPr bwMode="auto">
              <a:xfrm>
                <a:off x="2439" y="2395"/>
                <a:ext cx="91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程式自動產生</a:t>
                </a:r>
              </a:p>
            </p:txBody>
          </p:sp>
          <p:pic>
            <p:nvPicPr>
              <p:cNvPr id="268342" name="Picture 27" descr="j0149917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592" y="1950"/>
                <a:ext cx="576" cy="4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" name="Group 28"/>
            <p:cNvGrpSpPr>
              <a:grpSpLocks/>
            </p:cNvGrpSpPr>
            <p:nvPr/>
          </p:nvGrpSpPr>
          <p:grpSpPr bwMode="auto">
            <a:xfrm>
              <a:off x="2504" y="2643"/>
              <a:ext cx="928" cy="709"/>
              <a:chOff x="1657" y="2657"/>
              <a:chExt cx="928" cy="709"/>
            </a:xfrm>
          </p:grpSpPr>
          <p:sp>
            <p:nvSpPr>
              <p:cNvPr id="268337" name="Rectangle 29"/>
              <p:cNvSpPr>
                <a:spLocks noChangeArrowheads="1"/>
              </p:cNvSpPr>
              <p:nvPr/>
            </p:nvSpPr>
            <p:spPr bwMode="auto">
              <a:xfrm>
                <a:off x="1657" y="2657"/>
                <a:ext cx="919" cy="700"/>
              </a:xfrm>
              <a:prstGeom prst="rect">
                <a:avLst/>
              </a:prstGeom>
              <a:solidFill>
                <a:srgbClr val="BA587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8338" name="Text Box 30"/>
              <p:cNvSpPr txBox="1">
                <a:spLocks noChangeArrowheads="1"/>
              </p:cNvSpPr>
              <p:nvPr/>
            </p:nvSpPr>
            <p:spPr bwMode="auto">
              <a:xfrm>
                <a:off x="1701" y="3154"/>
                <a:ext cx="8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資訊應用系統</a:t>
                </a:r>
              </a:p>
            </p:txBody>
          </p:sp>
          <p:pic>
            <p:nvPicPr>
              <p:cNvPr id="268339" name="Picture 31" descr="BS00700_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1797" y="2687"/>
                <a:ext cx="603" cy="4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268336" name="AutoShape 32"/>
            <p:cNvCxnSpPr>
              <a:cxnSpLocks noChangeShapeType="1"/>
              <a:stCxn id="268340" idx="2"/>
            </p:cNvCxnSpPr>
            <p:nvPr/>
          </p:nvCxnSpPr>
          <p:spPr bwMode="auto">
            <a:xfrm rot="16200000" flipH="1">
              <a:off x="2827" y="2554"/>
              <a:ext cx="234" cy="4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5434013" y="4195763"/>
            <a:ext cx="2068512" cy="1149350"/>
            <a:chOff x="3423" y="2643"/>
            <a:chExt cx="1303" cy="724"/>
          </a:xfrm>
        </p:grpSpPr>
        <p:grpSp>
          <p:nvGrpSpPr>
            <p:cNvPr id="10" name="Group 34"/>
            <p:cNvGrpSpPr>
              <a:grpSpLocks/>
            </p:cNvGrpSpPr>
            <p:nvPr/>
          </p:nvGrpSpPr>
          <p:grpSpPr bwMode="auto">
            <a:xfrm>
              <a:off x="3794" y="2643"/>
              <a:ext cx="932" cy="724"/>
              <a:chOff x="1128" y="3011"/>
              <a:chExt cx="932" cy="724"/>
            </a:xfrm>
          </p:grpSpPr>
          <p:sp>
            <p:nvSpPr>
              <p:cNvPr id="268329" name="Rectangle 35"/>
              <p:cNvSpPr>
                <a:spLocks noChangeArrowheads="1"/>
              </p:cNvSpPr>
              <p:nvPr/>
            </p:nvSpPr>
            <p:spPr bwMode="auto">
              <a:xfrm>
                <a:off x="1128" y="3011"/>
                <a:ext cx="919" cy="695"/>
              </a:xfrm>
              <a:prstGeom prst="rect">
                <a:avLst/>
              </a:prstGeom>
              <a:solidFill>
                <a:srgbClr val="9886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8330" name="Text Box 36"/>
              <p:cNvSpPr txBox="1">
                <a:spLocks noChangeArrowheads="1"/>
              </p:cNvSpPr>
              <p:nvPr/>
            </p:nvSpPr>
            <p:spPr bwMode="auto">
              <a:xfrm>
                <a:off x="1176" y="3523"/>
                <a:ext cx="8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程式功能修飾</a:t>
                </a:r>
              </a:p>
            </p:txBody>
          </p:sp>
          <p:pic>
            <p:nvPicPr>
              <p:cNvPr id="268331" name="Picture 37" descr="j0168218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1355" y="3047"/>
                <a:ext cx="468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268328" name="AutoShape 38"/>
            <p:cNvCxnSpPr>
              <a:cxnSpLocks noChangeShapeType="1"/>
              <a:stCxn id="268337" idx="3"/>
              <a:endCxn id="268329" idx="1"/>
            </p:cNvCxnSpPr>
            <p:nvPr/>
          </p:nvCxnSpPr>
          <p:spPr bwMode="auto">
            <a:xfrm flipV="1">
              <a:off x="3423" y="2991"/>
              <a:ext cx="371" cy="2"/>
            </a:xfrm>
            <a:prstGeom prst="straightConnector1">
              <a:avLst/>
            </a:prstGeom>
            <a:noFill/>
            <a:ln w="19050">
              <a:solidFill>
                <a:srgbClr val="FF3300"/>
              </a:solidFill>
              <a:miter lim="800000"/>
              <a:headEnd type="triangle" w="med" len="med"/>
              <a:tailEnd type="triangle" w="med" len="med"/>
            </a:ln>
          </p:spPr>
        </p:cxn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3879850" y="5321300"/>
            <a:ext cx="1616075" cy="1384300"/>
            <a:chOff x="2444" y="3352"/>
            <a:chExt cx="1018" cy="872"/>
          </a:xfrm>
        </p:grpSpPr>
        <p:grpSp>
          <p:nvGrpSpPr>
            <p:cNvPr id="12" name="Group 40"/>
            <p:cNvGrpSpPr>
              <a:grpSpLocks/>
            </p:cNvGrpSpPr>
            <p:nvPr/>
          </p:nvGrpSpPr>
          <p:grpSpPr bwMode="auto">
            <a:xfrm>
              <a:off x="2444" y="3519"/>
              <a:ext cx="1018" cy="705"/>
              <a:chOff x="2738" y="2695"/>
              <a:chExt cx="1018" cy="705"/>
            </a:xfrm>
          </p:grpSpPr>
          <p:sp>
            <p:nvSpPr>
              <p:cNvPr id="268324" name="Rectangle 41"/>
              <p:cNvSpPr>
                <a:spLocks noChangeArrowheads="1"/>
              </p:cNvSpPr>
              <p:nvPr/>
            </p:nvSpPr>
            <p:spPr bwMode="auto">
              <a:xfrm>
                <a:off x="2738" y="2695"/>
                <a:ext cx="978" cy="705"/>
              </a:xfrm>
              <a:prstGeom prst="rect">
                <a:avLst/>
              </a:prstGeom>
              <a:solidFill>
                <a:srgbClr val="9886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pic>
            <p:nvPicPr>
              <p:cNvPr id="268325" name="Picture 42" descr="BD19622_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896" y="2718"/>
                <a:ext cx="766" cy="5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8326" name="Text Box 43"/>
              <p:cNvSpPr txBox="1">
                <a:spLocks noChangeArrowheads="1"/>
              </p:cNvSpPr>
              <p:nvPr/>
            </p:nvSpPr>
            <p:spPr bwMode="auto">
              <a:xfrm>
                <a:off x="2744" y="3188"/>
                <a:ext cx="10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系統導入及驗證</a:t>
                </a:r>
              </a:p>
            </p:txBody>
          </p:sp>
        </p:grpSp>
        <p:cxnSp>
          <p:nvCxnSpPr>
            <p:cNvPr id="268323" name="AutoShape 44"/>
            <p:cNvCxnSpPr>
              <a:cxnSpLocks noChangeShapeType="1"/>
              <a:stCxn id="268338" idx="2"/>
            </p:cNvCxnSpPr>
            <p:nvPr/>
          </p:nvCxnSpPr>
          <p:spPr bwMode="auto">
            <a:xfrm rot="5400000">
              <a:off x="2893" y="3444"/>
              <a:ext cx="190" cy="5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</p:grpSp>
      <p:grpSp>
        <p:nvGrpSpPr>
          <p:cNvPr id="13" name="Group 45"/>
          <p:cNvGrpSpPr>
            <a:grpSpLocks/>
          </p:cNvGrpSpPr>
          <p:nvPr/>
        </p:nvGrpSpPr>
        <p:grpSpPr bwMode="auto">
          <a:xfrm>
            <a:off x="2960688" y="987425"/>
            <a:ext cx="2487612" cy="1130300"/>
            <a:chOff x="1865" y="622"/>
            <a:chExt cx="1567" cy="712"/>
          </a:xfrm>
        </p:grpSpPr>
        <p:cxnSp>
          <p:nvCxnSpPr>
            <p:cNvPr id="268316" name="AutoShape 46"/>
            <p:cNvCxnSpPr>
              <a:cxnSpLocks noChangeShapeType="1"/>
              <a:endCxn id="268319" idx="1"/>
            </p:cNvCxnSpPr>
            <p:nvPr/>
          </p:nvCxnSpPr>
          <p:spPr bwMode="auto">
            <a:xfrm>
              <a:off x="1865" y="837"/>
              <a:ext cx="583" cy="123"/>
            </a:xfrm>
            <a:prstGeom prst="curvedConnector3">
              <a:avLst>
                <a:gd name="adj1" fmla="val 49912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68317" name="Text Box 47"/>
            <p:cNvSpPr txBox="1">
              <a:spLocks noChangeArrowheads="1"/>
            </p:cNvSpPr>
            <p:nvPr/>
          </p:nvSpPr>
          <p:spPr bwMode="auto">
            <a:xfrm>
              <a:off x="1933" y="671"/>
              <a:ext cx="37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需求</a:t>
              </a:r>
            </a:p>
          </p:txBody>
        </p:sp>
        <p:grpSp>
          <p:nvGrpSpPr>
            <p:cNvPr id="14" name="Group 48"/>
            <p:cNvGrpSpPr>
              <a:grpSpLocks/>
            </p:cNvGrpSpPr>
            <p:nvPr/>
          </p:nvGrpSpPr>
          <p:grpSpPr bwMode="auto">
            <a:xfrm>
              <a:off x="2420" y="622"/>
              <a:ext cx="1012" cy="712"/>
              <a:chOff x="1589" y="3329"/>
              <a:chExt cx="1012" cy="712"/>
            </a:xfrm>
          </p:grpSpPr>
          <p:sp>
            <p:nvSpPr>
              <p:cNvPr id="268319" name="Rectangle 49"/>
              <p:cNvSpPr>
                <a:spLocks noChangeArrowheads="1"/>
              </p:cNvSpPr>
              <p:nvPr/>
            </p:nvSpPr>
            <p:spPr bwMode="auto">
              <a:xfrm>
                <a:off x="1617" y="3329"/>
                <a:ext cx="946" cy="675"/>
              </a:xfrm>
              <a:prstGeom prst="rect">
                <a:avLst/>
              </a:prstGeom>
              <a:solidFill>
                <a:srgbClr val="9886B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pic>
            <p:nvPicPr>
              <p:cNvPr id="268320" name="Picture 50" descr="j0092151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1801" y="3365"/>
                <a:ext cx="633" cy="4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8321" name="Text Box 51"/>
              <p:cNvSpPr txBox="1">
                <a:spLocks noChangeArrowheads="1"/>
              </p:cNvSpPr>
              <p:nvPr/>
            </p:nvSpPr>
            <p:spPr bwMode="auto">
              <a:xfrm>
                <a:off x="1589" y="3829"/>
                <a:ext cx="1012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規格設計及確認</a:t>
                </a:r>
              </a:p>
            </p:txBody>
          </p:sp>
        </p:grpSp>
      </p:grpSp>
      <p:grpSp>
        <p:nvGrpSpPr>
          <p:cNvPr id="15" name="Group 52"/>
          <p:cNvGrpSpPr>
            <a:grpSpLocks/>
          </p:cNvGrpSpPr>
          <p:nvPr/>
        </p:nvGrpSpPr>
        <p:grpSpPr bwMode="auto">
          <a:xfrm>
            <a:off x="5387975" y="881063"/>
            <a:ext cx="2566988" cy="1138237"/>
            <a:chOff x="3394" y="555"/>
            <a:chExt cx="1617" cy="717"/>
          </a:xfrm>
        </p:grpSpPr>
        <p:grpSp>
          <p:nvGrpSpPr>
            <p:cNvPr id="16" name="Group 53"/>
            <p:cNvGrpSpPr>
              <a:grpSpLocks/>
            </p:cNvGrpSpPr>
            <p:nvPr/>
          </p:nvGrpSpPr>
          <p:grpSpPr bwMode="auto">
            <a:xfrm>
              <a:off x="4086" y="555"/>
              <a:ext cx="925" cy="717"/>
              <a:chOff x="2738" y="704"/>
              <a:chExt cx="925" cy="717"/>
            </a:xfrm>
          </p:grpSpPr>
          <p:sp>
            <p:nvSpPr>
              <p:cNvPr id="268313" name="Rectangle 54"/>
              <p:cNvSpPr>
                <a:spLocks noChangeArrowheads="1"/>
              </p:cNvSpPr>
              <p:nvPr/>
            </p:nvSpPr>
            <p:spPr bwMode="auto">
              <a:xfrm>
                <a:off x="2738" y="704"/>
                <a:ext cx="925" cy="717"/>
              </a:xfrm>
              <a:prstGeom prst="rect">
                <a:avLst/>
              </a:prstGeom>
              <a:solidFill>
                <a:srgbClr val="BA587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268314" name="Text Box 55"/>
              <p:cNvSpPr txBox="1">
                <a:spLocks noChangeArrowheads="1"/>
              </p:cNvSpPr>
              <p:nvPr/>
            </p:nvSpPr>
            <p:spPr bwMode="auto">
              <a:xfrm>
                <a:off x="2873" y="1209"/>
                <a:ext cx="756" cy="212"/>
              </a:xfrm>
              <a:prstGeom prst="rect">
                <a:avLst/>
              </a:prstGeom>
              <a:solidFill>
                <a:srgbClr val="BA587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zh-TW" altLang="en-US" sz="1600">
                    <a:latin typeface="Arial Narrow" pitchFamily="34" charset="0"/>
                  </a:rPr>
                  <a:t>數位化規格</a:t>
                </a:r>
              </a:p>
            </p:txBody>
          </p:sp>
          <p:pic>
            <p:nvPicPr>
              <p:cNvPr id="268315" name="Picture 56" descr="j0149719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2818" y="741"/>
                <a:ext cx="724" cy="504"/>
              </a:xfrm>
              <a:prstGeom prst="rect">
                <a:avLst/>
              </a:prstGeom>
              <a:solidFill>
                <a:srgbClr val="BA5879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268311" name="AutoShape 57"/>
            <p:cNvCxnSpPr>
              <a:cxnSpLocks noChangeShapeType="1"/>
              <a:stCxn id="268319" idx="3"/>
              <a:endCxn id="268313" idx="1"/>
            </p:cNvCxnSpPr>
            <p:nvPr/>
          </p:nvCxnSpPr>
          <p:spPr bwMode="auto">
            <a:xfrm flipV="1">
              <a:off x="3394" y="914"/>
              <a:ext cx="692" cy="46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FF33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268312" name="Text Box 58"/>
            <p:cNvSpPr txBox="1">
              <a:spLocks noChangeArrowheads="1"/>
            </p:cNvSpPr>
            <p:nvPr/>
          </p:nvSpPr>
          <p:spPr bwMode="auto">
            <a:xfrm>
              <a:off x="3394" y="658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系統規格</a:t>
              </a:r>
            </a:p>
          </p:txBody>
        </p:sp>
      </p:grpSp>
      <p:grpSp>
        <p:nvGrpSpPr>
          <p:cNvPr id="17" name="Group 59"/>
          <p:cNvGrpSpPr>
            <a:grpSpLocks/>
          </p:cNvGrpSpPr>
          <p:nvPr/>
        </p:nvGrpSpPr>
        <p:grpSpPr bwMode="auto">
          <a:xfrm>
            <a:off x="1444625" y="1425575"/>
            <a:ext cx="5356225" cy="5111750"/>
            <a:chOff x="910" y="898"/>
            <a:chExt cx="3374" cy="3220"/>
          </a:xfrm>
        </p:grpSpPr>
        <p:grpSp>
          <p:nvGrpSpPr>
            <p:cNvPr id="18" name="Group 60"/>
            <p:cNvGrpSpPr>
              <a:grpSpLocks/>
            </p:cNvGrpSpPr>
            <p:nvPr/>
          </p:nvGrpSpPr>
          <p:grpSpPr bwMode="auto">
            <a:xfrm>
              <a:off x="910" y="898"/>
              <a:ext cx="3374" cy="2974"/>
              <a:chOff x="910" y="898"/>
              <a:chExt cx="3374" cy="2974"/>
            </a:xfrm>
          </p:grpSpPr>
          <p:cxnSp>
            <p:nvCxnSpPr>
              <p:cNvPr id="268307" name="AutoShape 61"/>
              <p:cNvCxnSpPr>
                <a:cxnSpLocks noChangeShapeType="1"/>
              </p:cNvCxnSpPr>
              <p:nvPr/>
            </p:nvCxnSpPr>
            <p:spPr bwMode="auto">
              <a:xfrm rot="16200000" flipH="1">
                <a:off x="1313" y="1416"/>
                <a:ext cx="403" cy="132"/>
              </a:xfrm>
              <a:prstGeom prst="curvedConnector3">
                <a:avLst>
                  <a:gd name="adj1" fmla="val 49875"/>
                </a:avLst>
              </a:prstGeom>
              <a:noFill/>
              <a:ln w="19050">
                <a:solidFill>
                  <a:srgbClr val="FF3300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268308" name="AutoShape 62"/>
              <p:cNvCxnSpPr>
                <a:cxnSpLocks noChangeShapeType="1"/>
              </p:cNvCxnSpPr>
              <p:nvPr/>
            </p:nvCxnSpPr>
            <p:spPr bwMode="auto">
              <a:xfrm rot="10800000">
                <a:off x="910" y="898"/>
                <a:ext cx="1534" cy="2974"/>
              </a:xfrm>
              <a:prstGeom prst="curvedConnector3">
                <a:avLst>
                  <a:gd name="adj1" fmla="val 109389"/>
                </a:avLst>
              </a:prstGeom>
              <a:noFill/>
              <a:ln w="19050">
                <a:solidFill>
                  <a:srgbClr val="FF3300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268309" name="AutoShape 63"/>
              <p:cNvCxnSpPr>
                <a:cxnSpLocks noChangeShapeType="1"/>
              </p:cNvCxnSpPr>
              <p:nvPr/>
            </p:nvCxnSpPr>
            <p:spPr bwMode="auto">
              <a:xfrm flipV="1">
                <a:off x="3422" y="3367"/>
                <a:ext cx="862" cy="505"/>
              </a:xfrm>
              <a:prstGeom prst="curvedConnector2">
                <a:avLst/>
              </a:prstGeom>
              <a:noFill/>
              <a:ln w="19050">
                <a:solidFill>
                  <a:srgbClr val="FF3300"/>
                </a:solidFill>
                <a:miter lim="800000"/>
                <a:headEnd/>
                <a:tailEnd type="triangle" w="med" len="med"/>
              </a:ln>
            </p:spPr>
          </p:cxnSp>
        </p:grpSp>
        <p:sp>
          <p:nvSpPr>
            <p:cNvPr id="268304" name="Text Box 64"/>
            <p:cNvSpPr txBox="1">
              <a:spLocks noChangeArrowheads="1"/>
            </p:cNvSpPr>
            <p:nvPr/>
          </p:nvSpPr>
          <p:spPr bwMode="auto">
            <a:xfrm>
              <a:off x="1732" y="3906"/>
              <a:ext cx="62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需求差異</a:t>
              </a:r>
            </a:p>
          </p:txBody>
        </p:sp>
        <p:sp>
          <p:nvSpPr>
            <p:cNvPr id="268305" name="Text Box 65"/>
            <p:cNvSpPr txBox="1">
              <a:spLocks noChangeArrowheads="1"/>
            </p:cNvSpPr>
            <p:nvPr/>
          </p:nvSpPr>
          <p:spPr bwMode="auto">
            <a:xfrm>
              <a:off x="3593" y="3906"/>
              <a:ext cx="62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功能差異</a:t>
              </a:r>
            </a:p>
          </p:txBody>
        </p:sp>
        <p:sp>
          <p:nvSpPr>
            <p:cNvPr id="268306" name="Text Box 66"/>
            <p:cNvSpPr txBox="1">
              <a:spLocks noChangeArrowheads="1"/>
            </p:cNvSpPr>
            <p:nvPr/>
          </p:nvSpPr>
          <p:spPr bwMode="auto">
            <a:xfrm>
              <a:off x="1581" y="1334"/>
              <a:ext cx="628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latin typeface="Arial Narrow" pitchFamily="34" charset="0"/>
                </a:rPr>
                <a:t>元件需求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100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100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100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00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00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00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0232" grpId="0" autoUpdateAnimBg="0"/>
      <p:bldP spid="2100233" grpId="0" autoUpdateAnimBg="0"/>
      <p:bldP spid="2100234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321</Words>
  <Application>Microsoft Office PowerPoint</Application>
  <PresentationFormat>如螢幕大小 (4:3)</PresentationFormat>
  <Paragraphs>97</Paragraphs>
  <Slides>7</Slides>
  <Notes>3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9" baseType="lpstr">
      <vt:lpstr>教學目標</vt:lpstr>
      <vt:lpstr>文件</vt:lpstr>
      <vt:lpstr>ISD開發技術的演進史</vt:lpstr>
      <vt:lpstr>系統開發方法分類</vt:lpstr>
      <vt:lpstr>IS開發方法的比較（1）</vt:lpstr>
      <vt:lpstr>IS開發方法的比較（2）</vt:lpstr>
      <vt:lpstr>e化系統開發架構</vt:lpstr>
      <vt:lpstr>e化系統開發架構</vt:lpstr>
      <vt:lpstr>e化系統開發流程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ISD開發技術的演進史</dc:title>
  <dc:creator>Your User Name</dc:creator>
  <cp:lastModifiedBy>Your User Name</cp:lastModifiedBy>
  <cp:revision>2</cp:revision>
  <dcterms:created xsi:type="dcterms:W3CDTF">2010-07-17T13:57:21Z</dcterms:created>
  <dcterms:modified xsi:type="dcterms:W3CDTF">2010-07-17T13:58:59Z</dcterms:modified>
</cp:coreProperties>
</file>